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16_75DEC32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A_85A94946.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1"/>
  </p:notesMasterIdLst>
  <p:sldIdLst>
    <p:sldId id="256" r:id="rId5"/>
    <p:sldId id="285" r:id="rId6"/>
    <p:sldId id="276" r:id="rId7"/>
    <p:sldId id="286" r:id="rId8"/>
    <p:sldId id="279" r:id="rId9"/>
    <p:sldId id="290" r:id="rId10"/>
    <p:sldId id="278" r:id="rId11"/>
    <p:sldId id="281" r:id="rId12"/>
    <p:sldId id="282" r:id="rId13"/>
    <p:sldId id="283" r:id="rId14"/>
    <p:sldId id="284" r:id="rId15"/>
    <p:sldId id="287" r:id="rId16"/>
    <p:sldId id="288" r:id="rId17"/>
    <p:sldId id="291" r:id="rId18"/>
    <p:sldId id="292" r:id="rId19"/>
    <p:sldId id="289" r:id="rId20"/>
  </p:sldIdLst>
  <p:sldSz cx="18288000" cy="10287000"/>
  <p:notesSz cx="6858000" cy="9144000"/>
  <p:embeddedFontLst>
    <p:embeddedFont>
      <p:font typeface="Black Ops One" panose="020B0604020202020204" charset="0"/>
      <p:regular r:id="rId22"/>
    </p:embeddedFont>
    <p:embeddedFont>
      <p:font typeface="Slabo 27px"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9354BA-B0AB-2C23-74FC-B8AE9C2A793D}" name="Owolabi, Oluwadamilola" initials="OO" userId="S::oowolabi@smu.edu::49a7079e-2b21-4140-9750-86913cbd3f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E4CEF9-93AE-486B-9B7F-24BCAE627D73}" v="1510" dt="2024-07-30T04:49:22.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837" autoAdjust="0"/>
  </p:normalViewPr>
  <p:slideViewPr>
    <p:cSldViewPr snapToGrid="0">
      <p:cViewPr>
        <p:scale>
          <a:sx n="50" d="100"/>
          <a:sy n="50" d="100"/>
        </p:scale>
        <p:origin x="413" y="-15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tableStyles" Target="tableStyles.xml"/></Relationships>
</file>

<file path=ppt/comments/modernComment_116_75DEC326.xml><?xml version="1.0" encoding="utf-8"?>
<p188:cmLst xmlns:a="http://schemas.openxmlformats.org/drawingml/2006/main" xmlns:r="http://schemas.openxmlformats.org/officeDocument/2006/relationships" xmlns:p188="http://schemas.microsoft.com/office/powerpoint/2018/8/main">
  <p188:cm id="{6768EE12-6591-4901-A82E-A07CA107249F}" authorId="{DE9354BA-B0AB-2C23-74FC-B8AE9C2A793D}" created="2024-07-27T17:31:37.794">
    <ac:deMkLst xmlns:ac="http://schemas.microsoft.com/office/drawing/2013/main/command">
      <pc:docMk xmlns:pc="http://schemas.microsoft.com/office/powerpoint/2013/main/command"/>
      <pc:sldMk xmlns:pc="http://schemas.microsoft.com/office/powerpoint/2013/main/command" cId="1977533222" sldId="278"/>
      <ac:picMk id="3084" creationId="{4FBB568D-1693-4201-313F-6779BCF66841}"/>
    </ac:deMkLst>
    <p188:txBody>
      <a:bodyPr/>
      <a:lstStyle/>
      <a:p>
        <a:r>
          <a:rPr lang="en-US"/>
          <a:t>Update to high quality picture</a:t>
        </a:r>
      </a:p>
    </p188:txBody>
  </p188:cm>
</p188:cmLst>
</file>

<file path=ppt/comments/modernComment_11A_85A94946.xml><?xml version="1.0" encoding="utf-8"?>
<p188:cmLst xmlns:a="http://schemas.openxmlformats.org/drawingml/2006/main" xmlns:r="http://schemas.openxmlformats.org/officeDocument/2006/relationships" xmlns:p188="http://schemas.microsoft.com/office/powerpoint/2018/8/main">
  <p188:cm id="{3EEEC2B8-EF00-404B-A861-2E510C6E1501}" authorId="{DE9354BA-B0AB-2C23-74FC-B8AE9C2A793D}" created="2024-07-27T17:31:01.350">
    <ac:deMkLst xmlns:ac="http://schemas.microsoft.com/office/drawing/2013/main/command">
      <pc:docMk xmlns:pc="http://schemas.microsoft.com/office/powerpoint/2013/main/command"/>
      <pc:sldMk xmlns:pc="http://schemas.microsoft.com/office/powerpoint/2013/main/command" cId="2242464070" sldId="282"/>
      <ac:picMk id="6" creationId="{7A784E9E-E44B-EE38-CEF5-2B4BA7B6FE5E}"/>
    </ac:deMkLst>
    <p188:txBody>
      <a:bodyPr/>
      <a:lstStyle/>
      <a:p>
        <a:r>
          <a:rPr lang="en-US"/>
          <a:t>Change picture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b="1"/>
              <a:t>Generating Game Encyclopedia via API Integration:</a:t>
            </a:r>
            <a:r>
              <a:rPr lang="en"/>
              <a:t> This last methodology involves creating an information hub that provides users with key details about the user-selected game; including predicted playtime, news, popularity, release trailers, playthrough videos, and top streamers. This involves querying the resources via API integration. The API tools that will be utilized for the apps are IGDB  API, which provides relevant information on videogames, their companies, and the employees, and Giant Bomb API which provides reviews, news, and various forms of multimedia content related to the selected game.</a:t>
            </a:r>
            <a:endParaRPr lang="en-US"/>
          </a:p>
        </p:txBody>
      </p:sp>
      <p:sp>
        <p:nvSpPr>
          <p:cNvPr id="469" name="Google Shape;4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826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Overview: Brief demo of the working software.</a:t>
            </a:r>
          </a:p>
          <a:p>
            <a:r>
              <a:rPr lang="en-US" dirty="0"/>
              <a:t>Features Highlighted:</a:t>
            </a:r>
          </a:p>
          <a:p>
            <a:r>
              <a:rPr lang="en-US" dirty="0"/>
              <a:t> - User interface.</a:t>
            </a:r>
          </a:p>
          <a:p>
            <a:r>
              <a:rPr lang="en-US" dirty="0"/>
              <a:t> - Game recommendation process.</a:t>
            </a:r>
          </a:p>
          <a:p>
            <a:r>
              <a:rPr lang="en-US" dirty="0"/>
              <a:t> - Information retrieval from the encyclopedia.</a:t>
            </a:r>
          </a:p>
          <a:p>
            <a:pPr marL="0" lvl="0" indent="0" algn="l" rtl="0">
              <a:spcBef>
                <a:spcPts val="0"/>
              </a:spcBef>
              <a:spcAft>
                <a:spcPts val="0"/>
              </a:spcAft>
              <a:buNone/>
            </a:pPr>
            <a:endParaRPr dirty="0"/>
          </a:p>
        </p:txBody>
      </p:sp>
      <p:sp>
        <p:nvSpPr>
          <p:cNvPr id="216" name="Google Shape;2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4881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4080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 dirty="0"/>
              <a:t>The Gamerpedia app aims to resolve the indecisiveness and confusion beginner gamers face when choosing a game that matches their preferences and interests. By integrating a game recommendation feature and an encyclopedia feature, we aim </a:t>
            </a:r>
            <a:r>
              <a:rPr lang="en" b="0" i="0" u="none" strike="noStrike" dirty="0">
                <a:solidFill>
                  <a:srgbClr val="000000"/>
                </a:solidFill>
                <a:effectLst/>
              </a:rPr>
              <a:t>to </a:t>
            </a:r>
            <a:r>
              <a:rPr lang="en" dirty="0"/>
              <a:t>create </a:t>
            </a:r>
            <a:r>
              <a:rPr lang="en" b="0" i="0" u="none" strike="noStrike" dirty="0">
                <a:solidFill>
                  <a:srgbClr val="000000"/>
                </a:solidFill>
                <a:effectLst/>
              </a:rPr>
              <a:t>a </a:t>
            </a:r>
            <a:r>
              <a:rPr lang="en" dirty="0"/>
              <a:t>web framework that enhances the overall gamer experience for all users by recommending games based on their preferences </a:t>
            </a:r>
            <a:r>
              <a:rPr lang="en" b="0" i="0" u="none" strike="noStrike" dirty="0">
                <a:solidFill>
                  <a:srgbClr val="000000"/>
                </a:solidFill>
                <a:effectLst/>
              </a:rPr>
              <a:t>and </a:t>
            </a:r>
            <a:r>
              <a:rPr lang="en" dirty="0"/>
              <a:t>providing detailed resources </a:t>
            </a:r>
            <a:r>
              <a:rPr lang="en" b="0" i="0" u="none" strike="noStrike" dirty="0">
                <a:solidFill>
                  <a:srgbClr val="000000"/>
                </a:solidFill>
                <a:effectLst/>
              </a:rPr>
              <a:t>for </a:t>
            </a:r>
            <a:r>
              <a:rPr lang="en" dirty="0"/>
              <a:t>each game</a:t>
            </a:r>
            <a:r>
              <a:rPr lang="en" b="0" i="0" u="none" strike="noStrike" dirty="0">
                <a:solidFill>
                  <a:srgbClr val="000000"/>
                </a:solidFill>
                <a:effectLst/>
              </a:rPr>
              <a:t>.</a:t>
            </a:r>
          </a:p>
          <a:p>
            <a:pPr algn="just"/>
            <a:r>
              <a:rPr lang="en" b="0" i="0" u="none" strike="noStrike" dirty="0">
                <a:solidFill>
                  <a:srgbClr val="000000"/>
                </a:solidFill>
                <a:effectLst/>
              </a:rPr>
              <a:t>Overall, this will allow Gamerpedia to speed up gaming discovery and selection,</a:t>
            </a:r>
            <a:r>
              <a:rPr lang="en" dirty="0"/>
              <a:t> </a:t>
            </a:r>
            <a:r>
              <a:rPr lang="en" b="0" i="0" u="none" strike="noStrike" dirty="0">
                <a:solidFill>
                  <a:srgbClr val="000000"/>
                </a:solidFill>
                <a:effectLst/>
              </a:rPr>
              <a:t>enabling gamers to find a game perfectly suited to their unique taste. Using advanced recommendation algorithms and nested information about video games, our platform will assist gamers in finding and selecting games tailored to their individual preferences. At this stage, we look forward to a further enhancement of our tool and releasing it publicly for the gaming community.</a:t>
            </a:r>
            <a:endParaRPr lang="en" dirty="0"/>
          </a:p>
        </p:txBody>
      </p:sp>
      <p:sp>
        <p:nvSpPr>
          <p:cNvPr id="491" name="Google Shape;4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511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buNone/>
            </a:pPr>
            <a:endParaRPr lang="en" dirty="0"/>
          </a:p>
          <a:p>
            <a:r>
              <a:rPr lang="en-US" dirty="0"/>
              <a:t>"As we move forward with the Gamerpedia project, we have identified several key areas for future development and improvement to enhance the overall user experience.</a:t>
            </a:r>
          </a:p>
          <a:p>
            <a:r>
              <a:rPr lang="en-US" b="1" dirty="0"/>
              <a:t>First</a:t>
            </a:r>
            <a:r>
              <a:rPr lang="en-US" dirty="0"/>
              <a:t>, we aim to replace missing values in our database with the correct data. Accurate and complete data is crucial for providing reliable recommendations and detailed game information. By filling these gaps, we can ensure our database remains robust and trustworthy.</a:t>
            </a:r>
          </a:p>
          <a:p>
            <a:r>
              <a:rPr lang="en-US" b="1" dirty="0"/>
              <a:t>Second</a:t>
            </a:r>
            <a:r>
              <a:rPr lang="en-US" dirty="0"/>
              <a:t>, we plan to work on creating dynamic graphs and charts for users based on their preferences. These visualizations will provide insightful and personalized data, helping users make more informed decisions about the games they choose.</a:t>
            </a:r>
          </a:p>
          <a:p>
            <a:r>
              <a:rPr lang="en-US" b="1" dirty="0"/>
              <a:t>Third</a:t>
            </a:r>
            <a:r>
              <a:rPr lang="en-US" dirty="0"/>
              <a:t>, we are committed to optimizing our game encyclopedia to be more geared towards our web app. This involves refining the layout, improving the speed, and ensuring that the information presented is both comprehensive and easily accessible. Our goal is to create an encyclopedia that users find both informative and enjoyable to use.</a:t>
            </a:r>
          </a:p>
          <a:p>
            <a:r>
              <a:rPr lang="en-US" b="1" dirty="0"/>
              <a:t>Fourth</a:t>
            </a:r>
            <a:r>
              <a:rPr lang="en-US" dirty="0"/>
              <a:t>, we intend to push our website to the cloud. By hosting Gamerpedia on a cloud platform, we can ensure greater accessibility, scalability, and reliability. This move will allow us to handle increased traffic and provide a seamless experience to users worldwide.</a:t>
            </a:r>
          </a:p>
          <a:p>
            <a:r>
              <a:rPr lang="en-US" b="1" dirty="0"/>
              <a:t>Finally</a:t>
            </a:r>
            <a:r>
              <a:rPr lang="en-US" dirty="0"/>
              <a:t>, we plan to enable a web scraping feature or integrate APIs to extract real-time game data. This will ensure that our database is always up-to-date with the latest information, trends, and developments in the gaming world. Real-time data will enhance the accuracy of our recommendations and the relevance of the information in our encyclopedia.</a:t>
            </a:r>
          </a:p>
          <a:p>
            <a:pPr marL="0" lvl="0" indent="0" algn="l">
              <a:spcBef>
                <a:spcPts val="0"/>
              </a:spcBef>
              <a:spcAft>
                <a:spcPts val="0"/>
              </a:spcAft>
              <a:buNone/>
            </a:pPr>
            <a:endParaRPr dirty="0"/>
          </a:p>
        </p:txBody>
      </p:sp>
      <p:sp>
        <p:nvSpPr>
          <p:cNvPr id="353" name="Google Shape;3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6331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buNone/>
            </a:pPr>
            <a:endParaRPr lang="en" dirty="0"/>
          </a:p>
          <a:p>
            <a:r>
              <a:rPr lang="en-US" dirty="0"/>
              <a:t>"As we move forward with the Gamerpedia project, we have identified several key areas for future development and improvement to enhance the overall user experience.</a:t>
            </a:r>
          </a:p>
          <a:p>
            <a:r>
              <a:rPr lang="en-US" b="1" dirty="0"/>
              <a:t>First</a:t>
            </a:r>
            <a:r>
              <a:rPr lang="en-US" dirty="0"/>
              <a:t>, we aim to replace missing values in our database with the correct data. Accurate and complete data is crucial for providing reliable recommendations and detailed game information. By filling these gaps, we can ensure our database remains robust and trustworthy.</a:t>
            </a:r>
          </a:p>
          <a:p>
            <a:r>
              <a:rPr lang="en-US" b="1" dirty="0"/>
              <a:t>Second</a:t>
            </a:r>
            <a:r>
              <a:rPr lang="en-US" dirty="0"/>
              <a:t>, we plan to work on creating dynamic graphs and charts for users based on their preferences. These visualizations will provide insightful and personalized data, helping users make more informed decisions about the games they choose.</a:t>
            </a:r>
          </a:p>
          <a:p>
            <a:r>
              <a:rPr lang="en-US" b="1" dirty="0"/>
              <a:t>Third</a:t>
            </a:r>
            <a:r>
              <a:rPr lang="en-US" dirty="0"/>
              <a:t>, we are committed to optimizing our game encyclopedia to be more geared towards our web app. This involves refining the layout, improving the speed, and ensuring that the information presented is both comprehensive and easily accessible. Our goal is to create an encyclopedia that users find both informative and enjoyable to use.</a:t>
            </a:r>
          </a:p>
          <a:p>
            <a:r>
              <a:rPr lang="en-US" b="1" dirty="0"/>
              <a:t>Fourth</a:t>
            </a:r>
            <a:r>
              <a:rPr lang="en-US" dirty="0"/>
              <a:t>, we intend to push our website to the cloud. By hosting Gamerpedia on a cloud platform, we can ensure greater accessibility, scalability, and reliability. This move will allow us to handle increased traffic and provide a seamless experience to users worldwide.</a:t>
            </a:r>
          </a:p>
          <a:p>
            <a:r>
              <a:rPr lang="en-US" b="1" dirty="0"/>
              <a:t>Finally</a:t>
            </a:r>
            <a:r>
              <a:rPr lang="en-US" dirty="0"/>
              <a:t>, we plan to enable a web scraping feature or integrate APIs to extract real-time game data. This will ensure that our database is always up-to-date with the latest information, trends, and developments in the gaming world. Real-time data will enhance the accuracy of our recommendations and the relevance of the information in our encyclopedia.</a:t>
            </a:r>
          </a:p>
          <a:p>
            <a:pPr marL="0" lvl="0" indent="0" algn="l">
              <a:spcBef>
                <a:spcPts val="0"/>
              </a:spcBef>
              <a:spcAft>
                <a:spcPts val="0"/>
              </a:spcAft>
              <a:buNone/>
            </a:pPr>
            <a:endParaRPr dirty="0"/>
          </a:p>
        </p:txBody>
      </p:sp>
      <p:sp>
        <p:nvSpPr>
          <p:cNvPr id="353" name="Google Shape;3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5346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your time and attention. We hope our presentation has provided you with a comprehensive understanding of the Gamerpedia project and its potential impact on the gaming community. We are excited about the future developments and enhancements of Gamerpedia and look forward to your feedback and questions.</a:t>
            </a:r>
            <a:endParaRPr dirty="0"/>
          </a:p>
        </p:txBody>
      </p:sp>
      <p:sp>
        <p:nvSpPr>
          <p:cNvPr id="546" name="Google Shape;5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0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569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buFontTx/>
              <a:buChar char="-"/>
            </a:pPr>
            <a:r>
              <a:rPr lang="en-US" dirty="0"/>
              <a:t>As many of you may know, the gaming industry today offers an overwhelming variety of titles, each catering to different tastes and interests. For gamers, especially those new to the hobby or those looking to explore new genres, this abundance of options can be both exciting and daunting. Often, the fear of spending money on a game that might not be enjoyable can deter people from trying out new games.</a:t>
            </a:r>
          </a:p>
          <a:p>
            <a:pPr marL="457200" indent="-298450">
              <a:buFontTx/>
              <a:buChar char="-"/>
            </a:pPr>
            <a:endParaRPr lang="en-US" dirty="0"/>
          </a:p>
          <a:p>
            <a:pPr marL="457200" indent="-298450">
              <a:buFontTx/>
              <a:buChar char="-"/>
            </a:pPr>
            <a:r>
              <a:rPr lang="en-US" dirty="0"/>
              <a:t>This is where Gamerpedia comes into play. Our platform leverages advanced data science techniques to create a user-friendly and efficient tool that assists gamers in making informed decisions based on their preferences. </a:t>
            </a:r>
          </a:p>
          <a:p>
            <a:pPr marL="457200" indent="-298450">
              <a:buFontTx/>
              <a:buChar cha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246" name="Google Shape;2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0784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075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buNone/>
            </a:pPr>
            <a:r>
              <a:rPr lang="en"/>
              <a:t>There were two Key Features we wanted to achieve to our application:</a:t>
            </a:r>
            <a:endParaRPr lang="en-US"/>
          </a:p>
          <a:p>
            <a:pPr algn="just">
              <a:buNone/>
            </a:pPr>
            <a:r>
              <a:rPr lang="en"/>
              <a:t>1st is the Recommendation Engine... which is, more specifically, a recommendation system that suggests video games based on preselected parameters and ranks them using ChatGPT.</a:t>
            </a:r>
            <a:endParaRPr lang="en-US"/>
          </a:p>
          <a:p>
            <a:pPr algn="just">
              <a:buNone/>
            </a:pPr>
            <a:r>
              <a:rPr lang="en"/>
              <a:t>2nd is the Game Encyclopedia... Which consists of an information hub that provides users with key details about video games, including predicted playtime, news, popularity, release trailers, playthrough videos and top streamers.</a:t>
            </a:r>
          </a:p>
          <a:p>
            <a:pPr algn="just">
              <a:buNone/>
            </a:pPr>
            <a:r>
              <a:rPr lang="en"/>
              <a:t>Both features are designed to operate independently, ensuring users can either find game recommendations or access detailed information about their specific game options.</a:t>
            </a:r>
          </a:p>
          <a:p>
            <a:pPr algn="just">
              <a:buNone/>
            </a:pPr>
            <a:r>
              <a:rPr lang="en"/>
              <a:t>NEXT SLIDE IS DAMMY'S. KOSI COMES BACK IN AT THE RECOMMENDATION ENGINE SLIDE</a:t>
            </a: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547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developing Gamerpedia, we focused on four key areas to ensure a robust and user-friendly experience:</a:t>
            </a:r>
          </a:p>
          <a:p>
            <a:pPr marL="0" lvl="0" indent="0" algn="l" rtl="0">
              <a:spcBef>
                <a:spcPts val="0"/>
              </a:spcBef>
              <a:spcAft>
                <a:spcPts val="0"/>
              </a:spcAft>
              <a:buNone/>
            </a:pPr>
            <a:r>
              <a:rPr lang="en-US" dirty="0"/>
              <a:t>- Creating a robust and scalable Web framework Using Django</a:t>
            </a:r>
          </a:p>
          <a:p>
            <a:pPr marL="0" lvl="0" indent="0" algn="l" rtl="0">
              <a:spcBef>
                <a:spcPts val="0"/>
              </a:spcBef>
              <a:spcAft>
                <a:spcPts val="0"/>
              </a:spcAft>
              <a:buNone/>
            </a:pPr>
            <a:r>
              <a:rPr lang="en-US" dirty="0"/>
              <a:t>- Comprehensive Database Schema Design and implementing it into our web framework</a:t>
            </a:r>
          </a:p>
          <a:p>
            <a:pPr marL="0" lvl="0" indent="0" algn="l" rtl="0">
              <a:spcBef>
                <a:spcPts val="0"/>
              </a:spcBef>
              <a:spcAft>
                <a:spcPts val="0"/>
              </a:spcAft>
              <a:buNone/>
            </a:pPr>
            <a:r>
              <a:rPr lang="en-US" dirty="0"/>
              <a:t>- Recommendation Engine that analyzes user preferences and suggests games that best match the users taste</a:t>
            </a:r>
          </a:p>
          <a:p>
            <a:pPr marL="171450" lvl="0" indent="-171450" algn="l" rtl="0">
              <a:spcBef>
                <a:spcPts val="0"/>
              </a:spcBef>
              <a:spcAft>
                <a:spcPts val="0"/>
              </a:spcAft>
              <a:buFontTx/>
              <a:buChar char="-"/>
            </a:pPr>
            <a:r>
              <a:rPr lang="en-US" dirty="0"/>
              <a:t>Game Encyclopedia via API request which provides detailed and up-to-date information on user preferred videogames.</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dirty="0"/>
              <a:t>By focusing on these four areas, we aim to deliver a comprehensive and enriching experience for gamers, helping them find and learn about games that align with their interests."</a:t>
            </a:r>
            <a:endParaRPr dirty="0"/>
          </a:p>
        </p:txBody>
      </p:sp>
      <p:sp>
        <p:nvSpPr>
          <p:cNvPr id="277" name="Google Shape;2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74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This choice was made to provide accessibility of the app to global users. Also, it helps provide the user with a sense of security when putting private information into the app.</a:t>
            </a:r>
            <a:endParaRPr lang="en-US" b="0" dirty="0">
              <a:effectLst/>
            </a:endParaRPr>
          </a:p>
          <a:p>
            <a:pPr marL="158750" indent="0" algn="just"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The app uses Python Django as its web framework engine. Which is a Python tool that utilizes Python functions and READ/WRITE requests to generate impressive websites. The website can be hosted locally or globally via a web framework. </a:t>
            </a:r>
          </a:p>
          <a:p>
            <a:pPr marL="158750" indent="0" algn="just"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For the app’s front-end design, the app uses HTML and CSS to create an optimized, visually pleasing, and user-friendly user interface. While in the backend, the app utilizes JavaScript and Python functions to run the app behind the scenes. Django engines are also used for login and sign-in functions.</a:t>
            </a:r>
            <a:endParaRPr lang="en-US" b="0" dirty="0">
              <a:effectLst/>
            </a:endParaRPr>
          </a:p>
          <a:p>
            <a:pPr marL="158750" indent="0">
              <a:buNone/>
            </a:pPr>
            <a:br>
              <a:rPr lang="en-US" dirty="0"/>
            </a:br>
            <a:endParaRPr lang="en-US" dirty="0"/>
          </a:p>
        </p:txBody>
      </p:sp>
      <p:sp>
        <p:nvSpPr>
          <p:cNvPr id="469" name="Google Shape;4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8248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algn="just" rtl="0">
              <a:spcBef>
                <a:spcPts val="0"/>
              </a:spcBef>
              <a:spcAft>
                <a:spcPts val="0"/>
              </a:spcAft>
            </a:pPr>
            <a:r>
              <a:rPr lang="en-US" sz="1800" b="0" i="0" u="none" strike="noStrike" dirty="0">
                <a:solidFill>
                  <a:srgbClr val="000000"/>
                </a:solidFill>
                <a:effectLst/>
              </a:rPr>
              <a:t>We extracted A total of 9 files were downloaded from Kaggle. Each contains various datasets related to games. Like the games, sales, reviews, tags, scores, etc. </a:t>
            </a:r>
            <a:endParaRPr lang="en-US" b="0" dirty="0">
              <a:effectLst/>
            </a:endParaRPr>
          </a:p>
          <a:p>
            <a:pPr marL="457200" algn="just" rtl="0">
              <a:spcBef>
                <a:spcPts val="0"/>
              </a:spcBef>
              <a:spcAft>
                <a:spcPts val="0"/>
              </a:spcAft>
            </a:pPr>
            <a:br>
              <a:rPr lang="en-US" b="0" dirty="0">
                <a:effectLst/>
              </a:rPr>
            </a:br>
            <a:r>
              <a:rPr lang="en-US" sz="1800" b="0" i="0" u="none" strike="noStrike" dirty="0">
                <a:solidFill>
                  <a:srgbClr val="000000"/>
                </a:solidFill>
                <a:effectLst/>
              </a:rPr>
              <a:t>A model of the database tables was created using ‘MySQL Workbench’, where similar tables and attributes were created based on the downloaded files and their columns. After the model was created, an SQL script was generated using forward engineering, where the database was declared, followed by the tables and their attributes, each with its respective datatypes.</a:t>
            </a:r>
            <a:endParaRPr lang="en-US" b="0" dirty="0">
              <a:effectLst/>
            </a:endParaRPr>
          </a:p>
          <a:p>
            <a:pPr marL="457200" algn="just" rtl="0">
              <a:spcBef>
                <a:spcPts val="0"/>
              </a:spcBef>
              <a:spcAft>
                <a:spcPts val="0"/>
              </a:spcAft>
            </a:pPr>
            <a:br>
              <a:rPr lang="en-US" b="0" dirty="0">
                <a:effectLst/>
              </a:rPr>
            </a:br>
            <a:r>
              <a:rPr lang="en-US" sz="1800" b="0" i="0" u="none" strike="noStrike" dirty="0">
                <a:solidFill>
                  <a:srgbClr val="000000"/>
                </a:solidFill>
                <a:effectLst/>
              </a:rPr>
              <a:t>The files were uploaded to their respective tables using the  ‘LOAD DATA INFILE’ SQL function. After all the files were uploaded to the database. These tables were combined into a new table using the ‘INSERT INTO’ SQL function. The data was optimized by removing duplicate row and filling the null values. The resulting table was downloaded into the app’s local directory.</a:t>
            </a:r>
            <a:endParaRPr lang="en-US" b="0" dirty="0">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br>
              <a:rPr lang="en-US" dirty="0"/>
            </a:br>
            <a:r>
              <a:rPr lang="en-US" b="1" u="sng" dirty="0"/>
              <a:t>The result was a </a:t>
            </a:r>
            <a:r>
              <a:rPr lang="en-US" sz="1100" b="1" u="sng" dirty="0">
                <a:solidFill>
                  <a:schemeClr val="bg1"/>
                </a:solidFill>
              </a:rPr>
              <a:t>Designed a database schema with 11 attributes and over 1.17 million rows.</a:t>
            </a:r>
          </a:p>
          <a:p>
            <a:endParaRPr lang="en-US" dirty="0"/>
          </a:p>
        </p:txBody>
      </p:sp>
      <p:sp>
        <p:nvSpPr>
          <p:cNvPr id="469" name="Google Shape;4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627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b="1" dirty="0"/>
              <a:t>Recommendation Algorithm Implementation: </a:t>
            </a:r>
            <a:r>
              <a:rPr lang="en" dirty="0">
                <a:highlight>
                  <a:srgbClr val="FFFF00"/>
                </a:highlight>
              </a:rPr>
              <a:t>An algorithm function was generated based on the average value from the user score, and Metacritic. This algorithm was utilized whenever the preferences the user selected yielded more than one game suggestion. If the Suggestions do not have an average score or the scores are similar for 2 or more games. ChatGPT AI will be utilized to figure out which game will be the best in terms of ranking for the user based on the preferences.</a:t>
            </a:r>
            <a:endParaRPr lang="en-US" dirty="0">
              <a:highlight>
                <a:srgbClr val="FFFF00"/>
              </a:highlight>
            </a:endParaRPr>
          </a:p>
        </p:txBody>
      </p:sp>
      <p:sp>
        <p:nvSpPr>
          <p:cNvPr id="469" name="Google Shape;4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69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4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7.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10.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7.jp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18/10/relationships/comments" Target="../comments/modernComment_116_75DEC326.xml"/><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18/10/relationships/comments" Target="../comments/modernComment_11A_85A94946.xml"/><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79ADA"/>
        </a:solidFill>
        <a:effectLst/>
      </p:bgPr>
    </p:bg>
    <p:spTree>
      <p:nvGrpSpPr>
        <p:cNvPr id="1" name="Shape 83"/>
        <p:cNvGrpSpPr/>
        <p:nvPr/>
      </p:nvGrpSpPr>
      <p:grpSpPr>
        <a:xfrm>
          <a:off x="0" y="0"/>
          <a:ext cx="0" cy="0"/>
          <a:chOff x="0" y="0"/>
          <a:chExt cx="0" cy="0"/>
        </a:xfrm>
      </p:grpSpPr>
      <p:sp>
        <p:nvSpPr>
          <p:cNvPr id="87" name="Google Shape;87;p13"/>
          <p:cNvSpPr/>
          <p:nvPr/>
        </p:nvSpPr>
        <p:spPr>
          <a:xfrm rot="-10721354">
            <a:off x="10047331" y="3211678"/>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3">
              <a:alphaModFix/>
            </a:blip>
            <a:stretch>
              <a:fillRect/>
            </a:stretch>
          </a:blipFill>
          <a:ln>
            <a:noFill/>
          </a:ln>
        </p:spPr>
        <p:txBody>
          <a:bodyPr/>
          <a:lstStyle/>
          <a:p>
            <a:endParaRPr lang="en-US"/>
          </a:p>
        </p:txBody>
      </p:sp>
      <p:sp>
        <p:nvSpPr>
          <p:cNvPr id="88" name="Google Shape;88;p13"/>
          <p:cNvSpPr/>
          <p:nvPr/>
        </p:nvSpPr>
        <p:spPr>
          <a:xfrm rot="-1174872">
            <a:off x="15511475" y="5317235"/>
            <a:ext cx="1702833" cy="1832795"/>
          </a:xfrm>
          <a:custGeom>
            <a:avLst/>
            <a:gdLst/>
            <a:ahLst/>
            <a:cxnLst/>
            <a:rect l="l" t="t" r="r" b="b"/>
            <a:pathLst>
              <a:path w="1702833" h="1832795" extrusionOk="0">
                <a:moveTo>
                  <a:pt x="0" y="0"/>
                </a:moveTo>
                <a:lnTo>
                  <a:pt x="1702833" y="0"/>
                </a:lnTo>
                <a:lnTo>
                  <a:pt x="1702833" y="1832795"/>
                </a:lnTo>
                <a:lnTo>
                  <a:pt x="0" y="1832795"/>
                </a:lnTo>
                <a:lnTo>
                  <a:pt x="0" y="0"/>
                </a:lnTo>
                <a:close/>
              </a:path>
            </a:pathLst>
          </a:custGeom>
          <a:blipFill rotWithShape="1">
            <a:blip r:embed="rId4">
              <a:alphaModFix/>
            </a:blip>
            <a:stretch>
              <a:fillRect/>
            </a:stretch>
          </a:blipFill>
          <a:ln>
            <a:noFill/>
          </a:ln>
        </p:spPr>
        <p:txBody>
          <a:bodyPr/>
          <a:lstStyle/>
          <a:p>
            <a:endParaRPr lang="en-US"/>
          </a:p>
        </p:txBody>
      </p:sp>
      <p:sp>
        <p:nvSpPr>
          <p:cNvPr id="89" name="Google Shape;89;p13"/>
          <p:cNvSpPr txBox="1"/>
          <p:nvPr/>
        </p:nvSpPr>
        <p:spPr>
          <a:xfrm>
            <a:off x="2571736" y="2670573"/>
            <a:ext cx="12286422" cy="2215991"/>
          </a:xfrm>
          <a:prstGeom prst="rect">
            <a:avLst/>
          </a:prstGeom>
          <a:noFill/>
          <a:ln>
            <a:noFill/>
          </a:ln>
        </p:spPr>
        <p:txBody>
          <a:bodyPr spcFirstLastPara="1" wrap="square" lIns="0" tIns="0" rIns="0" bIns="0" anchor="t" anchorCtr="0">
            <a:spAutoFit/>
          </a:bodyPr>
          <a:lstStyle/>
          <a:p>
            <a:pPr marL="0" marR="0" lvl="0" indent="0" algn="ctr" rtl="0">
              <a:lnSpc>
                <a:spcPct val="120001"/>
              </a:lnSpc>
              <a:spcBef>
                <a:spcPts val="0"/>
              </a:spcBef>
              <a:spcAft>
                <a:spcPts val="0"/>
              </a:spcAft>
              <a:buNone/>
            </a:pPr>
            <a:r>
              <a:rPr lang="en-US" sz="12000" b="0" i="0" u="none" strike="noStrike" cap="none" dirty="0">
                <a:solidFill>
                  <a:srgbClr val="ED1495"/>
                </a:solidFill>
                <a:latin typeface="Black Ops One"/>
                <a:ea typeface="Black Ops One"/>
                <a:cs typeface="Black Ops One"/>
                <a:sym typeface="Black Ops One"/>
              </a:rPr>
              <a:t>Gamerpedia</a:t>
            </a:r>
            <a:endParaRPr sz="12000" dirty="0"/>
          </a:p>
        </p:txBody>
      </p:sp>
      <p:sp>
        <p:nvSpPr>
          <p:cNvPr id="90" name="Google Shape;90;p13"/>
          <p:cNvSpPr/>
          <p:nvPr/>
        </p:nvSpPr>
        <p:spPr>
          <a:xfrm rot="7845160">
            <a:off x="13586573" y="4419553"/>
            <a:ext cx="1031726" cy="1106139"/>
          </a:xfrm>
          <a:custGeom>
            <a:avLst/>
            <a:gdLst/>
            <a:ahLst/>
            <a:cxnLst/>
            <a:rect l="l" t="t" r="r" b="b"/>
            <a:pathLst>
              <a:path w="1031726" h="1106139" extrusionOk="0">
                <a:moveTo>
                  <a:pt x="0" y="0"/>
                </a:moveTo>
                <a:lnTo>
                  <a:pt x="1031726" y="0"/>
                </a:lnTo>
                <a:lnTo>
                  <a:pt x="1031726" y="1106139"/>
                </a:lnTo>
                <a:lnTo>
                  <a:pt x="0" y="1106139"/>
                </a:lnTo>
                <a:lnTo>
                  <a:pt x="0" y="0"/>
                </a:lnTo>
                <a:close/>
              </a:path>
            </a:pathLst>
          </a:custGeom>
          <a:blipFill rotWithShape="1">
            <a:blip r:embed="rId5">
              <a:alphaModFix/>
            </a:blip>
            <a:stretch>
              <a:fillRect/>
            </a:stretch>
          </a:blipFill>
          <a:ln>
            <a:noFill/>
          </a:ln>
        </p:spPr>
        <p:txBody>
          <a:bodyPr/>
          <a:lstStyle/>
          <a:p>
            <a:endParaRPr lang="en-US"/>
          </a:p>
        </p:txBody>
      </p:sp>
      <p:grpSp>
        <p:nvGrpSpPr>
          <p:cNvPr id="91" name="Google Shape;91;p13"/>
          <p:cNvGrpSpPr/>
          <p:nvPr/>
        </p:nvGrpSpPr>
        <p:grpSpPr>
          <a:xfrm>
            <a:off x="13989728" y="8084260"/>
            <a:ext cx="2993081" cy="1314291"/>
            <a:chOff x="0" y="-196680"/>
            <a:chExt cx="3990774" cy="1752388"/>
          </a:xfrm>
        </p:grpSpPr>
        <p:grpSp>
          <p:nvGrpSpPr>
            <p:cNvPr id="92" name="Google Shape;92;p13"/>
            <p:cNvGrpSpPr/>
            <p:nvPr/>
          </p:nvGrpSpPr>
          <p:grpSpPr>
            <a:xfrm>
              <a:off x="0" y="-154747"/>
              <a:ext cx="3990774" cy="1710455"/>
              <a:chOff x="0" y="-95250"/>
              <a:chExt cx="1015997" cy="435458"/>
            </a:xfrm>
          </p:grpSpPr>
          <p:sp>
            <p:nvSpPr>
              <p:cNvPr id="93" name="Google Shape;93;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3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0" y="-196680"/>
              <a:ext cx="3990774" cy="1710455"/>
              <a:chOff x="0" y="-50072"/>
              <a:chExt cx="1015997" cy="435458"/>
            </a:xfrm>
          </p:grpSpPr>
          <p:sp>
            <p:nvSpPr>
              <p:cNvPr id="96" name="Google Shape;96;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50072"/>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000" b="0" i="0" u="none" strike="noStrike" cap="none" dirty="0">
                    <a:solidFill>
                      <a:srgbClr val="000000"/>
                    </a:solidFill>
                    <a:latin typeface="Arial"/>
                    <a:ea typeface="Arial"/>
                    <a:cs typeface="Arial"/>
                    <a:sym typeface="Arial"/>
                  </a:rPr>
                  <a:t>START</a:t>
                </a:r>
                <a:endParaRPr dirty="0"/>
              </a:p>
            </p:txBody>
          </p:sp>
        </p:grpSp>
      </p:grpSp>
      <p:sp>
        <p:nvSpPr>
          <p:cNvPr id="98" name="Google Shape;98;p13"/>
          <p:cNvSpPr txBox="1"/>
          <p:nvPr/>
        </p:nvSpPr>
        <p:spPr>
          <a:xfrm>
            <a:off x="3542906" y="9536763"/>
            <a:ext cx="6196591" cy="68942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3200" i="0" u="none" strike="noStrike" cap="none" dirty="0">
                <a:solidFill>
                  <a:srgbClr val="FFFFFF"/>
                </a:solidFill>
                <a:latin typeface="Slabo 27px"/>
                <a:ea typeface="Slabo 27px"/>
                <a:cs typeface="Slabo 27px"/>
                <a:sym typeface="Slabo 27px"/>
              </a:rPr>
              <a:t>Oluwadamilola Owolabi</a:t>
            </a:r>
            <a:endParaRPr sz="3200" dirty="0">
              <a:latin typeface="Slabo 27px"/>
              <a:ea typeface="Slabo 27px"/>
              <a:cs typeface="Slabo 27px"/>
              <a:sym typeface="Slabo 27px"/>
            </a:endParaRPr>
          </a:p>
        </p:txBody>
      </p:sp>
      <p:sp>
        <p:nvSpPr>
          <p:cNvPr id="100" name="Google Shape;100;p13"/>
          <p:cNvSpPr/>
          <p:nvPr/>
        </p:nvSpPr>
        <p:spPr>
          <a:xfrm rot="104982">
            <a:off x="-4557250" y="-1338175"/>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US"/>
          </a:p>
        </p:txBody>
      </p:sp>
      <p:sp>
        <p:nvSpPr>
          <p:cNvPr id="101" name="Google Shape;101;p13"/>
          <p:cNvSpPr/>
          <p:nvPr/>
        </p:nvSpPr>
        <p:spPr>
          <a:xfrm rot="-2545084">
            <a:off x="2340791" y="1579941"/>
            <a:ext cx="1468452" cy="1574364"/>
          </a:xfrm>
          <a:custGeom>
            <a:avLst/>
            <a:gdLst/>
            <a:ahLst/>
            <a:cxnLst/>
            <a:rect l="l" t="t" r="r" b="b"/>
            <a:pathLst>
              <a:path w="1468452" h="1574364" extrusionOk="0">
                <a:moveTo>
                  <a:pt x="0" y="0"/>
                </a:moveTo>
                <a:lnTo>
                  <a:pt x="1468453" y="0"/>
                </a:lnTo>
                <a:lnTo>
                  <a:pt x="1468453" y="1574364"/>
                </a:lnTo>
                <a:lnTo>
                  <a:pt x="0" y="1574364"/>
                </a:lnTo>
                <a:lnTo>
                  <a:pt x="0" y="0"/>
                </a:lnTo>
                <a:close/>
              </a:path>
            </a:pathLst>
          </a:custGeom>
          <a:blipFill rotWithShape="1">
            <a:blip r:embed="rId5">
              <a:alphaModFix/>
            </a:blip>
            <a:stretch>
              <a:fillRect/>
            </a:stretch>
          </a:blipFill>
          <a:ln>
            <a:noFill/>
          </a:ln>
        </p:spPr>
        <p:txBody>
          <a:bodyPr/>
          <a:lstStyle/>
          <a:p>
            <a:endParaRPr lang="en-US"/>
          </a:p>
        </p:txBody>
      </p:sp>
      <p:sp>
        <p:nvSpPr>
          <p:cNvPr id="102" name="Google Shape;102;p13"/>
          <p:cNvSpPr/>
          <p:nvPr/>
        </p:nvSpPr>
        <p:spPr>
          <a:xfrm rot="-1227504">
            <a:off x="14006422" y="929219"/>
            <a:ext cx="2541706" cy="3910317"/>
          </a:xfrm>
          <a:custGeom>
            <a:avLst/>
            <a:gdLst/>
            <a:ahLst/>
            <a:cxnLst/>
            <a:rect l="l" t="t" r="r" b="b"/>
            <a:pathLst>
              <a:path w="2541706" h="3910317" extrusionOk="0">
                <a:moveTo>
                  <a:pt x="0" y="0"/>
                </a:moveTo>
                <a:lnTo>
                  <a:pt x="2541706" y="0"/>
                </a:lnTo>
                <a:lnTo>
                  <a:pt x="2541706" y="3910317"/>
                </a:lnTo>
                <a:lnTo>
                  <a:pt x="0" y="3910317"/>
                </a:lnTo>
                <a:lnTo>
                  <a:pt x="0" y="0"/>
                </a:lnTo>
                <a:close/>
              </a:path>
            </a:pathLst>
          </a:custGeom>
          <a:blipFill rotWithShape="1">
            <a:blip r:embed="rId6">
              <a:alphaModFix/>
            </a:blip>
            <a:stretch>
              <a:fillRect/>
            </a:stretch>
          </a:blipFill>
          <a:ln>
            <a:noFill/>
          </a:ln>
        </p:spPr>
        <p:txBody>
          <a:bodyPr/>
          <a:lstStyle/>
          <a:p>
            <a:endParaRPr lang="en-US"/>
          </a:p>
        </p:txBody>
      </p:sp>
      <p:sp>
        <p:nvSpPr>
          <p:cNvPr id="103" name="Google Shape;103;p13"/>
          <p:cNvSpPr/>
          <p:nvPr/>
        </p:nvSpPr>
        <p:spPr>
          <a:xfrm rot="2700000">
            <a:off x="1171374" y="4173198"/>
            <a:ext cx="3207989" cy="2682681"/>
          </a:xfrm>
          <a:custGeom>
            <a:avLst/>
            <a:gdLst/>
            <a:ahLst/>
            <a:cxnLst/>
            <a:rect l="l" t="t" r="r" b="b"/>
            <a:pathLst>
              <a:path w="3207989" h="2682681" extrusionOk="0">
                <a:moveTo>
                  <a:pt x="0" y="0"/>
                </a:moveTo>
                <a:lnTo>
                  <a:pt x="3207988" y="0"/>
                </a:lnTo>
                <a:lnTo>
                  <a:pt x="3207988" y="2682681"/>
                </a:lnTo>
                <a:lnTo>
                  <a:pt x="0" y="2682681"/>
                </a:lnTo>
                <a:lnTo>
                  <a:pt x="0" y="0"/>
                </a:lnTo>
                <a:close/>
              </a:path>
            </a:pathLst>
          </a:custGeom>
          <a:blipFill rotWithShape="1">
            <a:blip r:embed="rId7">
              <a:alphaModFix/>
            </a:blip>
            <a:stretch>
              <a:fillRect/>
            </a:stretch>
          </a:blipFill>
          <a:ln>
            <a:noFill/>
          </a:ln>
        </p:spPr>
        <p:txBody>
          <a:bodyPr/>
          <a:lstStyle/>
          <a:p>
            <a:endParaRPr lang="en-US"/>
          </a:p>
        </p:txBody>
      </p:sp>
      <p:grpSp>
        <p:nvGrpSpPr>
          <p:cNvPr id="107" name="Google Shape;107;p13"/>
          <p:cNvGrpSpPr/>
          <p:nvPr/>
        </p:nvGrpSpPr>
        <p:grpSpPr>
          <a:xfrm>
            <a:off x="16444612" y="653712"/>
            <a:ext cx="1076393" cy="1076393"/>
            <a:chOff x="0" y="0"/>
            <a:chExt cx="812800" cy="812800"/>
          </a:xfrm>
        </p:grpSpPr>
        <p:sp>
          <p:nvSpPr>
            <p:cNvPr id="108" name="Google Shape;10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13"/>
          <p:cNvGrpSpPr/>
          <p:nvPr/>
        </p:nvGrpSpPr>
        <p:grpSpPr>
          <a:xfrm>
            <a:off x="17064811" y="7315885"/>
            <a:ext cx="388978" cy="388978"/>
            <a:chOff x="0" y="0"/>
            <a:chExt cx="812800" cy="812800"/>
          </a:xfrm>
        </p:grpSpPr>
        <p:sp>
          <p:nvSpPr>
            <p:cNvPr id="111" name="Google Shape;11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13"/>
          <p:cNvGrpSpPr/>
          <p:nvPr/>
        </p:nvGrpSpPr>
        <p:grpSpPr>
          <a:xfrm>
            <a:off x="3153928" y="514149"/>
            <a:ext cx="388978" cy="388978"/>
            <a:chOff x="0" y="0"/>
            <a:chExt cx="812800" cy="812800"/>
          </a:xfrm>
        </p:grpSpPr>
        <p:sp>
          <p:nvSpPr>
            <p:cNvPr id="114" name="Google Shape;11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 name="Google Shape;116;p13"/>
          <p:cNvGrpSpPr/>
          <p:nvPr/>
        </p:nvGrpSpPr>
        <p:grpSpPr>
          <a:xfrm>
            <a:off x="834211" y="3681918"/>
            <a:ext cx="388978" cy="388978"/>
            <a:chOff x="0" y="0"/>
            <a:chExt cx="812800" cy="812800"/>
          </a:xfrm>
        </p:grpSpPr>
        <p:sp>
          <p:nvSpPr>
            <p:cNvPr id="117" name="Google Shape;11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9" name="Google Shape;119;p13"/>
          <p:cNvSpPr/>
          <p:nvPr/>
        </p:nvSpPr>
        <p:spPr>
          <a:xfrm rot="861713">
            <a:off x="1039042" y="1384076"/>
            <a:ext cx="1375339" cy="1442033"/>
          </a:xfrm>
          <a:custGeom>
            <a:avLst/>
            <a:gdLst/>
            <a:ahLst/>
            <a:cxnLst/>
            <a:rect l="l" t="t" r="r" b="b"/>
            <a:pathLst>
              <a:path w="1375339" h="1442033" extrusionOk="0">
                <a:moveTo>
                  <a:pt x="0" y="0"/>
                </a:moveTo>
                <a:lnTo>
                  <a:pt x="1375339" y="0"/>
                </a:lnTo>
                <a:lnTo>
                  <a:pt x="1375339" y="1442033"/>
                </a:lnTo>
                <a:lnTo>
                  <a:pt x="0" y="1442033"/>
                </a:lnTo>
                <a:lnTo>
                  <a:pt x="0" y="0"/>
                </a:lnTo>
                <a:close/>
              </a:path>
            </a:pathLst>
          </a:custGeom>
          <a:blipFill rotWithShape="1">
            <a:blip r:embed="rId8">
              <a:alphaModFix/>
            </a:blip>
            <a:stretch>
              <a:fillRect/>
            </a:stretch>
          </a:blipFill>
          <a:ln>
            <a:noFill/>
          </a:ln>
        </p:spPr>
        <p:txBody>
          <a:bodyPr/>
          <a:lstStyle/>
          <a:p>
            <a:endParaRPr lang="en-US"/>
          </a:p>
        </p:txBody>
      </p:sp>
      <p:sp>
        <p:nvSpPr>
          <p:cNvPr id="5" name="Google Shape;98;p13">
            <a:extLst>
              <a:ext uri="{FF2B5EF4-FFF2-40B4-BE49-F238E27FC236}">
                <a16:creationId xmlns:a16="http://schemas.microsoft.com/office/drawing/2014/main" id="{E73D8D24-3177-9662-F033-17D0FE62AF0A}"/>
              </a:ext>
            </a:extLst>
          </p:cNvPr>
          <p:cNvSpPr txBox="1"/>
          <p:nvPr/>
        </p:nvSpPr>
        <p:spPr>
          <a:xfrm>
            <a:off x="5746197" y="4854791"/>
            <a:ext cx="6950925" cy="2135969"/>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4957" i="0" u="none" strike="noStrike" cap="none" dirty="0">
                <a:solidFill>
                  <a:srgbClr val="FFFFFF"/>
                </a:solidFill>
                <a:latin typeface="Slabo 27px"/>
                <a:ea typeface="Slabo 27px"/>
                <a:cs typeface="Slabo 27px"/>
                <a:sym typeface="Slabo 27px"/>
              </a:rPr>
              <a:t>Enhancing Videogame Discovery for Beginners</a:t>
            </a:r>
            <a:endParaRPr dirty="0">
              <a:latin typeface="Slabo 27px"/>
              <a:ea typeface="Slabo 27px"/>
              <a:cs typeface="Slabo 27px"/>
              <a:sym typeface="Slabo 27px"/>
            </a:endParaRPr>
          </a:p>
        </p:txBody>
      </p:sp>
      <p:pic>
        <p:nvPicPr>
          <p:cNvPr id="7" name="Picture 6" descr="A cartoon of a person with a beard&#10;&#10;Description automatically generated">
            <a:extLst>
              <a:ext uri="{FF2B5EF4-FFF2-40B4-BE49-F238E27FC236}">
                <a16:creationId xmlns:a16="http://schemas.microsoft.com/office/drawing/2014/main" id="{37B129D2-ECD9-716D-86C8-55A70F91A0F6}"/>
              </a:ext>
            </a:extLst>
          </p:cNvPr>
          <p:cNvPicPr>
            <a:picLocks noChangeAspect="1"/>
          </p:cNvPicPr>
          <p:nvPr/>
        </p:nvPicPr>
        <p:blipFill>
          <a:blip r:embed="rId9"/>
          <a:stretch>
            <a:fillRect/>
          </a:stretch>
        </p:blipFill>
        <p:spPr>
          <a:xfrm>
            <a:off x="5281027" y="7708946"/>
            <a:ext cx="2084444" cy="1835441"/>
          </a:xfrm>
          <a:prstGeom prst="rect">
            <a:avLst/>
          </a:prstGeom>
        </p:spPr>
      </p:pic>
      <p:pic>
        <p:nvPicPr>
          <p:cNvPr id="13" name="Picture 12" descr="A person with a beard and glasses&#10;&#10;Description automatically generated">
            <a:extLst>
              <a:ext uri="{FF2B5EF4-FFF2-40B4-BE49-F238E27FC236}">
                <a16:creationId xmlns:a16="http://schemas.microsoft.com/office/drawing/2014/main" id="{9364D670-B0C6-724C-36F2-7C46D70C463D}"/>
              </a:ext>
            </a:extLst>
          </p:cNvPr>
          <p:cNvPicPr>
            <a:picLocks noChangeAspect="1"/>
          </p:cNvPicPr>
          <p:nvPr/>
        </p:nvPicPr>
        <p:blipFill>
          <a:blip r:embed="rId10"/>
          <a:stretch>
            <a:fillRect/>
          </a:stretch>
        </p:blipFill>
        <p:spPr>
          <a:xfrm>
            <a:off x="10966303" y="7951119"/>
            <a:ext cx="1986592" cy="1519926"/>
          </a:xfrm>
          <a:prstGeom prst="rect">
            <a:avLst/>
          </a:prstGeom>
        </p:spPr>
      </p:pic>
      <p:sp>
        <p:nvSpPr>
          <p:cNvPr id="14" name="Google Shape;98;p13">
            <a:extLst>
              <a:ext uri="{FF2B5EF4-FFF2-40B4-BE49-F238E27FC236}">
                <a16:creationId xmlns:a16="http://schemas.microsoft.com/office/drawing/2014/main" id="{945CFAA5-8810-0008-9E78-642CF23B6ED6}"/>
              </a:ext>
            </a:extLst>
          </p:cNvPr>
          <p:cNvSpPr txBox="1"/>
          <p:nvPr/>
        </p:nvSpPr>
        <p:spPr>
          <a:xfrm>
            <a:off x="9041307" y="9544387"/>
            <a:ext cx="6196591" cy="68942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3200" dirty="0">
                <a:solidFill>
                  <a:srgbClr val="FFFFFF"/>
                </a:solidFill>
                <a:latin typeface="Slabo 27px"/>
                <a:ea typeface="Slabo 27px"/>
                <a:cs typeface="Slabo 27px"/>
                <a:sym typeface="Slabo 27px"/>
              </a:rPr>
              <a:t>Kosi Okeke</a:t>
            </a:r>
            <a:endParaRPr sz="3200" dirty="0">
              <a:latin typeface="Slabo 27px"/>
              <a:ea typeface="Slabo 27px"/>
              <a:cs typeface="Slabo 27px"/>
              <a:sym typeface="Slabo 27p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70"/>
        <p:cNvGrpSpPr/>
        <p:nvPr/>
      </p:nvGrpSpPr>
      <p:grpSpPr>
        <a:xfrm>
          <a:off x="0" y="0"/>
          <a:ext cx="0" cy="0"/>
          <a:chOff x="0" y="0"/>
          <a:chExt cx="0" cy="0"/>
        </a:xfrm>
      </p:grpSpPr>
      <p:sp>
        <p:nvSpPr>
          <p:cNvPr id="471" name="Google Shape;471;p26"/>
          <p:cNvSpPr/>
          <p:nvPr/>
        </p:nvSpPr>
        <p:spPr>
          <a:xfrm rot="1179566">
            <a:off x="5837942" y="-602885"/>
            <a:ext cx="3645359" cy="3494988"/>
          </a:xfrm>
          <a:custGeom>
            <a:avLst/>
            <a:gdLst/>
            <a:ahLst/>
            <a:cxnLst/>
            <a:rect l="l" t="t" r="r" b="b"/>
            <a:pathLst>
              <a:path w="3645359" h="3494988" extrusionOk="0">
                <a:moveTo>
                  <a:pt x="0" y="0"/>
                </a:moveTo>
                <a:lnTo>
                  <a:pt x="3645360" y="0"/>
                </a:lnTo>
                <a:lnTo>
                  <a:pt x="3645360" y="3494988"/>
                </a:lnTo>
                <a:lnTo>
                  <a:pt x="0" y="3494988"/>
                </a:lnTo>
                <a:lnTo>
                  <a:pt x="0" y="0"/>
                </a:lnTo>
                <a:close/>
              </a:path>
            </a:pathLst>
          </a:custGeom>
          <a:blipFill rotWithShape="1">
            <a:blip r:embed="rId3">
              <a:alphaModFix/>
            </a:blip>
            <a:stretch>
              <a:fillRect/>
            </a:stretch>
          </a:blipFill>
          <a:ln>
            <a:noFill/>
          </a:ln>
        </p:spPr>
        <p:txBody>
          <a:bodyPr/>
          <a:lstStyle/>
          <a:p>
            <a:endParaRPr lang="en-US"/>
          </a:p>
        </p:txBody>
      </p:sp>
      <p:sp>
        <p:nvSpPr>
          <p:cNvPr id="473" name="Google Shape;473;p26"/>
          <p:cNvSpPr/>
          <p:nvPr/>
        </p:nvSpPr>
        <p:spPr>
          <a:xfrm>
            <a:off x="16080165" y="711859"/>
            <a:ext cx="990392" cy="984989"/>
          </a:xfrm>
          <a:custGeom>
            <a:avLst/>
            <a:gdLst/>
            <a:ahLst/>
            <a:cxnLst/>
            <a:rect l="l" t="t" r="r" b="b"/>
            <a:pathLst>
              <a:path w="990392" h="984989" extrusionOk="0">
                <a:moveTo>
                  <a:pt x="0" y="0"/>
                </a:moveTo>
                <a:lnTo>
                  <a:pt x="990391" y="0"/>
                </a:lnTo>
                <a:lnTo>
                  <a:pt x="990391" y="984989"/>
                </a:lnTo>
                <a:lnTo>
                  <a:pt x="0" y="984989"/>
                </a:lnTo>
                <a:lnTo>
                  <a:pt x="0" y="0"/>
                </a:lnTo>
                <a:close/>
              </a:path>
            </a:pathLst>
          </a:custGeom>
          <a:blipFill rotWithShape="1">
            <a:blip r:embed="rId4">
              <a:alphaModFix/>
            </a:blip>
            <a:stretch>
              <a:fillRect/>
            </a:stretch>
          </a:blipFill>
          <a:ln>
            <a:noFill/>
          </a:ln>
        </p:spPr>
        <p:txBody>
          <a:bodyPr/>
          <a:lstStyle/>
          <a:p>
            <a:endParaRPr lang="en-US"/>
          </a:p>
        </p:txBody>
      </p:sp>
      <p:sp>
        <p:nvSpPr>
          <p:cNvPr id="474" name="Google Shape;474;p26"/>
          <p:cNvSpPr txBox="1"/>
          <p:nvPr/>
        </p:nvSpPr>
        <p:spPr>
          <a:xfrm>
            <a:off x="7660621" y="2482102"/>
            <a:ext cx="9884906" cy="9971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rgbClr val="FFD33B"/>
                </a:solidFill>
                <a:latin typeface="Black Ops One"/>
                <a:ea typeface="Black Ops One"/>
                <a:cs typeface="Black Ops One"/>
                <a:sym typeface="Black Ops One"/>
              </a:rPr>
              <a:t>Game Encyclopedia</a:t>
            </a:r>
            <a:endParaRPr sz="1000" dirty="0"/>
          </a:p>
        </p:txBody>
      </p:sp>
      <p:sp>
        <p:nvSpPr>
          <p:cNvPr id="475" name="Google Shape;475;p26"/>
          <p:cNvSpPr txBox="1"/>
          <p:nvPr/>
        </p:nvSpPr>
        <p:spPr>
          <a:xfrm>
            <a:off x="7843498" y="6719961"/>
            <a:ext cx="7751400" cy="185820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500" dirty="0">
                <a:solidFill>
                  <a:schemeClr val="bg1"/>
                </a:solidFill>
              </a:rPr>
              <a:t>Integrated APIs to provide detailed information about games, including playtime, news, and top streamers.</a:t>
            </a:r>
          </a:p>
        </p:txBody>
      </p:sp>
      <p:sp>
        <p:nvSpPr>
          <p:cNvPr id="476" name="Google Shape;476;p26"/>
          <p:cNvSpPr/>
          <p:nvPr/>
        </p:nvSpPr>
        <p:spPr>
          <a:xfrm rot="-9862148">
            <a:off x="14916252" y="6854053"/>
            <a:ext cx="4255871" cy="4080317"/>
          </a:xfrm>
          <a:custGeom>
            <a:avLst/>
            <a:gdLst/>
            <a:ahLst/>
            <a:cxnLst/>
            <a:rect l="l" t="t" r="r" b="b"/>
            <a:pathLst>
              <a:path w="4255871" h="4080317" extrusionOk="0">
                <a:moveTo>
                  <a:pt x="0" y="0"/>
                </a:moveTo>
                <a:lnTo>
                  <a:pt x="4255872" y="0"/>
                </a:lnTo>
                <a:lnTo>
                  <a:pt x="4255872" y="4080317"/>
                </a:lnTo>
                <a:lnTo>
                  <a:pt x="0" y="4080317"/>
                </a:lnTo>
                <a:lnTo>
                  <a:pt x="0" y="0"/>
                </a:lnTo>
                <a:close/>
              </a:path>
            </a:pathLst>
          </a:custGeom>
          <a:blipFill rotWithShape="1">
            <a:blip r:embed="rId3">
              <a:alphaModFix/>
            </a:blip>
            <a:stretch>
              <a:fillRect/>
            </a:stretch>
          </a:blipFill>
          <a:ln>
            <a:noFill/>
          </a:ln>
        </p:spPr>
        <p:txBody>
          <a:bodyPr/>
          <a:lstStyle/>
          <a:p>
            <a:endParaRPr lang="en-US"/>
          </a:p>
        </p:txBody>
      </p:sp>
      <p:grpSp>
        <p:nvGrpSpPr>
          <p:cNvPr id="477" name="Google Shape;477;p26"/>
          <p:cNvGrpSpPr/>
          <p:nvPr/>
        </p:nvGrpSpPr>
        <p:grpSpPr>
          <a:xfrm>
            <a:off x="1473336" y="2616900"/>
            <a:ext cx="388978" cy="388978"/>
            <a:chOff x="0" y="0"/>
            <a:chExt cx="812800" cy="812800"/>
          </a:xfrm>
        </p:grpSpPr>
        <p:sp>
          <p:nvSpPr>
            <p:cNvPr id="478" name="Google Shape;478;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26"/>
          <p:cNvGrpSpPr/>
          <p:nvPr/>
        </p:nvGrpSpPr>
        <p:grpSpPr>
          <a:xfrm>
            <a:off x="7660621" y="517370"/>
            <a:ext cx="388978" cy="388978"/>
            <a:chOff x="0" y="0"/>
            <a:chExt cx="812800" cy="812800"/>
          </a:xfrm>
        </p:grpSpPr>
        <p:sp>
          <p:nvSpPr>
            <p:cNvPr id="481" name="Google Shape;481;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26"/>
          <p:cNvGrpSpPr/>
          <p:nvPr/>
        </p:nvGrpSpPr>
        <p:grpSpPr>
          <a:xfrm>
            <a:off x="17044188" y="9063811"/>
            <a:ext cx="388978" cy="388978"/>
            <a:chOff x="0" y="0"/>
            <a:chExt cx="812800" cy="812800"/>
          </a:xfrm>
        </p:grpSpPr>
        <p:sp>
          <p:nvSpPr>
            <p:cNvPr id="484" name="Google Shape;484;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6" name="Google Shape;486;p26"/>
          <p:cNvGrpSpPr/>
          <p:nvPr/>
        </p:nvGrpSpPr>
        <p:grpSpPr>
          <a:xfrm>
            <a:off x="7026704" y="8699723"/>
            <a:ext cx="388978" cy="388978"/>
            <a:chOff x="0" y="0"/>
            <a:chExt cx="812800" cy="812800"/>
          </a:xfrm>
        </p:grpSpPr>
        <p:sp>
          <p:nvSpPr>
            <p:cNvPr id="487" name="Google Shape;487;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 name="Picture 5">
            <a:extLst>
              <a:ext uri="{FF2B5EF4-FFF2-40B4-BE49-F238E27FC236}">
                <a16:creationId xmlns:a16="http://schemas.microsoft.com/office/drawing/2014/main" id="{7A784E9E-E44B-EE38-CEF5-2B4BA7B6FE5E}"/>
              </a:ext>
            </a:extLst>
          </p:cNvPr>
          <p:cNvPicPr>
            <a:picLocks noChangeAspect="1"/>
          </p:cNvPicPr>
          <p:nvPr/>
        </p:nvPicPr>
        <p:blipFill>
          <a:blip r:embed="rId5"/>
          <a:srcRect/>
          <a:stretch/>
        </p:blipFill>
        <p:spPr>
          <a:xfrm>
            <a:off x="1" y="2482102"/>
            <a:ext cx="5205210" cy="5671297"/>
          </a:xfrm>
          <a:prstGeom prst="rect">
            <a:avLst/>
          </a:prstGeom>
        </p:spPr>
      </p:pic>
      <p:pic>
        <p:nvPicPr>
          <p:cNvPr id="2" name="Picture 1" descr="A blue and yellow snake logo&#10;&#10;Description automatically generated">
            <a:extLst>
              <a:ext uri="{FF2B5EF4-FFF2-40B4-BE49-F238E27FC236}">
                <a16:creationId xmlns:a16="http://schemas.microsoft.com/office/drawing/2014/main" id="{2E01DD78-D4DB-D03F-B903-4754A922B3A4}"/>
              </a:ext>
            </a:extLst>
          </p:cNvPr>
          <p:cNvPicPr>
            <a:picLocks noChangeAspect="1"/>
          </p:cNvPicPr>
          <p:nvPr/>
        </p:nvPicPr>
        <p:blipFill>
          <a:blip r:embed="rId6"/>
          <a:stretch>
            <a:fillRect/>
          </a:stretch>
        </p:blipFill>
        <p:spPr>
          <a:xfrm>
            <a:off x="7768834" y="4274973"/>
            <a:ext cx="1762007" cy="1369067"/>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5442714B-076E-CD85-3050-B7296386D8EF}"/>
              </a:ext>
            </a:extLst>
          </p:cNvPr>
          <p:cNvPicPr>
            <a:picLocks noChangeAspect="1"/>
          </p:cNvPicPr>
          <p:nvPr/>
        </p:nvPicPr>
        <p:blipFill>
          <a:blip r:embed="rId7"/>
          <a:stretch>
            <a:fillRect/>
          </a:stretch>
        </p:blipFill>
        <p:spPr>
          <a:xfrm>
            <a:off x="10377715" y="3978764"/>
            <a:ext cx="1858201" cy="1858201"/>
          </a:xfrm>
          <a:prstGeom prst="rect">
            <a:avLst/>
          </a:prstGeom>
        </p:spPr>
      </p:pic>
      <p:pic>
        <p:nvPicPr>
          <p:cNvPr id="6148" name="Picture 4">
            <a:extLst>
              <a:ext uri="{FF2B5EF4-FFF2-40B4-BE49-F238E27FC236}">
                <a16:creationId xmlns:a16="http://schemas.microsoft.com/office/drawing/2014/main" id="{35A74BC4-C45D-1268-2C52-0DC02C47F1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82790" y="4005914"/>
            <a:ext cx="3638629" cy="2098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0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anim calcmode="lin" valueType="num">
                                      <p:cBhvr>
                                        <p:cTn id="21" dur="500" fill="hold"/>
                                        <p:tgtEl>
                                          <p:spTgt spid="6148"/>
                                        </p:tgtEl>
                                        <p:attrNameLst>
                                          <p:attrName>ppt_w</p:attrName>
                                        </p:attrNameLst>
                                      </p:cBhvr>
                                      <p:tavLst>
                                        <p:tav tm="0">
                                          <p:val>
                                            <p:fltVal val="0"/>
                                          </p:val>
                                        </p:tav>
                                        <p:tav tm="100000">
                                          <p:val>
                                            <p:strVal val="#ppt_w"/>
                                          </p:val>
                                        </p:tav>
                                      </p:tavLst>
                                    </p:anim>
                                    <p:anim calcmode="lin" valueType="num">
                                      <p:cBhvr>
                                        <p:cTn id="22" dur="500" fill="hold"/>
                                        <p:tgtEl>
                                          <p:spTgt spid="6148"/>
                                        </p:tgtEl>
                                        <p:attrNameLst>
                                          <p:attrName>ppt_h</p:attrName>
                                        </p:attrNameLst>
                                      </p:cBhvr>
                                      <p:tavLst>
                                        <p:tav tm="0">
                                          <p:val>
                                            <p:fltVal val="0"/>
                                          </p:val>
                                        </p:tav>
                                        <p:tav tm="100000">
                                          <p:val>
                                            <p:strVal val="#ppt_h"/>
                                          </p:val>
                                        </p:tav>
                                      </p:tavLst>
                                    </p:anim>
                                    <p:animEffect transition="in" filter="fade">
                                      <p:cBhvr>
                                        <p:cTn id="23" dur="500"/>
                                        <p:tgtEl>
                                          <p:spTgt spid="614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75"/>
                                        </p:tgtEl>
                                        <p:attrNameLst>
                                          <p:attrName>style.visibility</p:attrName>
                                        </p:attrNameLst>
                                      </p:cBhvr>
                                      <p:to>
                                        <p:strVal val="visible"/>
                                      </p:to>
                                    </p:set>
                                    <p:anim calcmode="lin" valueType="num">
                                      <p:cBhvr additive="base">
                                        <p:cTn id="28" dur="500" fill="hold"/>
                                        <p:tgtEl>
                                          <p:spTgt spid="475"/>
                                        </p:tgtEl>
                                        <p:attrNameLst>
                                          <p:attrName>ppt_x</p:attrName>
                                        </p:attrNameLst>
                                      </p:cBhvr>
                                      <p:tavLst>
                                        <p:tav tm="0">
                                          <p:val>
                                            <p:strVal val="#ppt_x"/>
                                          </p:val>
                                        </p:tav>
                                        <p:tav tm="100000">
                                          <p:val>
                                            <p:strVal val="#ppt_x"/>
                                          </p:val>
                                        </p:tav>
                                      </p:tavLst>
                                    </p:anim>
                                    <p:anim calcmode="lin" valueType="num">
                                      <p:cBhvr additive="base">
                                        <p:cTn id="29" dur="500" fill="hold"/>
                                        <p:tgtEl>
                                          <p:spTgt spid="4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17"/>
        <p:cNvGrpSpPr/>
        <p:nvPr/>
      </p:nvGrpSpPr>
      <p:grpSpPr>
        <a:xfrm>
          <a:off x="0" y="0"/>
          <a:ext cx="0" cy="0"/>
          <a:chOff x="0" y="0"/>
          <a:chExt cx="0" cy="0"/>
        </a:xfrm>
      </p:grpSpPr>
      <p:sp>
        <p:nvSpPr>
          <p:cNvPr id="218" name="Google Shape;218;p17"/>
          <p:cNvSpPr/>
          <p:nvPr/>
        </p:nvSpPr>
        <p:spPr>
          <a:xfrm rot="-1268739">
            <a:off x="-5131279" y="-171334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US"/>
          </a:p>
        </p:txBody>
      </p:sp>
      <p:sp>
        <p:nvSpPr>
          <p:cNvPr id="219" name="Google Shape;219;p17"/>
          <p:cNvSpPr txBox="1"/>
          <p:nvPr/>
        </p:nvSpPr>
        <p:spPr>
          <a:xfrm>
            <a:off x="1349463" y="178135"/>
            <a:ext cx="15557326"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Gamerpedia Demo</a:t>
            </a:r>
            <a:endParaRPr dirty="0"/>
          </a:p>
        </p:txBody>
      </p:sp>
      <p:sp>
        <p:nvSpPr>
          <p:cNvPr id="221" name="Google Shape;221;p17"/>
          <p:cNvSpPr/>
          <p:nvPr/>
        </p:nvSpPr>
        <p:spPr>
          <a:xfrm rot="6194671">
            <a:off x="11312362" y="-3702271"/>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US"/>
          </a:p>
        </p:txBody>
      </p:sp>
      <p:grpSp>
        <p:nvGrpSpPr>
          <p:cNvPr id="222" name="Google Shape;222;p17"/>
          <p:cNvGrpSpPr/>
          <p:nvPr/>
        </p:nvGrpSpPr>
        <p:grpSpPr>
          <a:xfrm>
            <a:off x="16517811" y="8722197"/>
            <a:ext cx="388978" cy="388978"/>
            <a:chOff x="0" y="0"/>
            <a:chExt cx="812800" cy="812800"/>
          </a:xfrm>
        </p:grpSpPr>
        <p:sp>
          <p:nvSpPr>
            <p:cNvPr id="223" name="Google Shape;22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17"/>
          <p:cNvGrpSpPr/>
          <p:nvPr/>
        </p:nvGrpSpPr>
        <p:grpSpPr>
          <a:xfrm>
            <a:off x="976359" y="7133550"/>
            <a:ext cx="388978" cy="388978"/>
            <a:chOff x="0" y="0"/>
            <a:chExt cx="812800" cy="812800"/>
          </a:xfrm>
        </p:grpSpPr>
        <p:sp>
          <p:nvSpPr>
            <p:cNvPr id="226" name="Google Shape;22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17"/>
          <p:cNvGrpSpPr/>
          <p:nvPr/>
        </p:nvGrpSpPr>
        <p:grpSpPr>
          <a:xfrm>
            <a:off x="1134382" y="4005528"/>
            <a:ext cx="388978" cy="388978"/>
            <a:chOff x="0" y="0"/>
            <a:chExt cx="812800" cy="812800"/>
          </a:xfrm>
        </p:grpSpPr>
        <p:sp>
          <p:nvSpPr>
            <p:cNvPr id="229" name="Google Shape;22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7"/>
          <p:cNvGrpSpPr/>
          <p:nvPr/>
        </p:nvGrpSpPr>
        <p:grpSpPr>
          <a:xfrm>
            <a:off x="976359" y="2033219"/>
            <a:ext cx="388978" cy="388978"/>
            <a:chOff x="0" y="0"/>
            <a:chExt cx="812800" cy="812800"/>
          </a:xfrm>
        </p:grpSpPr>
        <p:sp>
          <p:nvSpPr>
            <p:cNvPr id="232" name="Google Shape;23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4" name="Google Shape;234;p17"/>
          <p:cNvSpPr/>
          <p:nvPr/>
        </p:nvSpPr>
        <p:spPr>
          <a:xfrm>
            <a:off x="162517" y="8113486"/>
            <a:ext cx="3074169" cy="1995379"/>
          </a:xfrm>
          <a:custGeom>
            <a:avLst/>
            <a:gdLst/>
            <a:ahLst/>
            <a:cxnLst/>
            <a:rect l="l" t="t" r="r" b="b"/>
            <a:pathLst>
              <a:path w="6494349" h="5430899" extrusionOk="0">
                <a:moveTo>
                  <a:pt x="0" y="0"/>
                </a:moveTo>
                <a:lnTo>
                  <a:pt x="6494349" y="0"/>
                </a:lnTo>
                <a:lnTo>
                  <a:pt x="6494349" y="5430900"/>
                </a:lnTo>
                <a:lnTo>
                  <a:pt x="0" y="5430900"/>
                </a:lnTo>
                <a:lnTo>
                  <a:pt x="0" y="0"/>
                </a:lnTo>
                <a:close/>
              </a:path>
            </a:pathLst>
          </a:custGeom>
          <a:blipFill rotWithShape="1">
            <a:blip r:embed="rId4">
              <a:alphaModFix/>
            </a:blip>
            <a:stretch>
              <a:fillRect/>
            </a:stretch>
          </a:blipFill>
          <a:ln>
            <a:noFill/>
          </a:ln>
        </p:spPr>
        <p:txBody>
          <a:bodyPr/>
          <a:lstStyle/>
          <a:p>
            <a:endParaRPr lang="en-US" dirty="0"/>
          </a:p>
        </p:txBody>
      </p:sp>
      <p:grpSp>
        <p:nvGrpSpPr>
          <p:cNvPr id="235" name="Google Shape;235;p17"/>
          <p:cNvGrpSpPr/>
          <p:nvPr/>
        </p:nvGrpSpPr>
        <p:grpSpPr>
          <a:xfrm>
            <a:off x="15434880" y="4334508"/>
            <a:ext cx="179141" cy="179141"/>
            <a:chOff x="0" y="0"/>
            <a:chExt cx="812800" cy="812800"/>
          </a:xfrm>
        </p:grpSpPr>
        <p:sp>
          <p:nvSpPr>
            <p:cNvPr id="236" name="Google Shape;23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17"/>
          <p:cNvGrpSpPr/>
          <p:nvPr/>
        </p:nvGrpSpPr>
        <p:grpSpPr>
          <a:xfrm>
            <a:off x="4046315" y="1272472"/>
            <a:ext cx="145206" cy="145206"/>
            <a:chOff x="0" y="0"/>
            <a:chExt cx="812800" cy="812800"/>
          </a:xfrm>
        </p:grpSpPr>
        <p:sp>
          <p:nvSpPr>
            <p:cNvPr id="239" name="Google Shape;23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7"/>
          <p:cNvGrpSpPr/>
          <p:nvPr/>
        </p:nvGrpSpPr>
        <p:grpSpPr>
          <a:xfrm>
            <a:off x="16870322" y="956097"/>
            <a:ext cx="388978" cy="388978"/>
            <a:chOff x="0" y="0"/>
            <a:chExt cx="812800" cy="812800"/>
          </a:xfrm>
        </p:grpSpPr>
        <p:sp>
          <p:nvSpPr>
            <p:cNvPr id="242" name="Google Shape;24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descr="A couple of men in suits&#10;&#10;Description automatically generated">
            <a:extLst>
              <a:ext uri="{FF2B5EF4-FFF2-40B4-BE49-F238E27FC236}">
                <a16:creationId xmlns:a16="http://schemas.microsoft.com/office/drawing/2014/main" id="{0B1713FC-A698-3B2A-DD04-A6E7BB837504}"/>
              </a:ext>
            </a:extLst>
          </p:cNvPr>
          <p:cNvPicPr>
            <a:picLocks noChangeAspect="1"/>
          </p:cNvPicPr>
          <p:nvPr/>
        </p:nvPicPr>
        <p:blipFill>
          <a:blip r:embed="rId5"/>
          <a:stretch>
            <a:fillRect/>
          </a:stretch>
        </p:blipFill>
        <p:spPr>
          <a:xfrm>
            <a:off x="15138399" y="6832657"/>
            <a:ext cx="3276207" cy="3276207"/>
          </a:xfrm>
          <a:prstGeom prst="rect">
            <a:avLst/>
          </a:prstGeom>
        </p:spPr>
      </p:pic>
      <p:sp>
        <p:nvSpPr>
          <p:cNvPr id="5" name="Google Shape;150;p15">
            <a:extLst>
              <a:ext uri="{FF2B5EF4-FFF2-40B4-BE49-F238E27FC236}">
                <a16:creationId xmlns:a16="http://schemas.microsoft.com/office/drawing/2014/main" id="{DBF004E9-CD8C-173B-A8C9-F056244C7F99}"/>
              </a:ext>
            </a:extLst>
          </p:cNvPr>
          <p:cNvSpPr txBox="1"/>
          <p:nvPr/>
        </p:nvSpPr>
        <p:spPr>
          <a:xfrm>
            <a:off x="5174852" y="4005529"/>
            <a:ext cx="7916308" cy="1107996"/>
          </a:xfrm>
          <a:prstGeom prst="rect">
            <a:avLst/>
          </a:prstGeom>
          <a:noFill/>
          <a:ln>
            <a:noFill/>
          </a:ln>
        </p:spPr>
        <p:txBody>
          <a:bodyPr spcFirstLastPara="1" wrap="square" lIns="0" tIns="0" rIns="0" bIns="0" anchor="t" anchorCtr="0">
            <a:spAutoFit/>
          </a:bodyPr>
          <a:lstStyle/>
          <a:p>
            <a:pPr lvl="0" algn="ctr">
              <a:lnSpc>
                <a:spcPct val="120000"/>
              </a:lnSpc>
            </a:pPr>
            <a:r>
              <a:rPr lang="en-US" sz="6000" dirty="0">
                <a:solidFill>
                  <a:srgbClr val="FFFFFF"/>
                </a:solidFill>
                <a:latin typeface="Slabo 27px"/>
                <a:ea typeface="Slabo 27px"/>
                <a:cs typeface="Slabo 27px"/>
                <a:sym typeface="Slabo 27px"/>
              </a:rPr>
              <a:t>http://127.0.0.1:8000/</a:t>
            </a:r>
            <a:endParaRPr sz="6000" dirty="0">
              <a:latin typeface="Slabo 27px"/>
              <a:ea typeface="Slabo 27px"/>
              <a:cs typeface="Slabo 27px"/>
              <a:sym typeface="Slabo 27px"/>
            </a:endParaRPr>
          </a:p>
        </p:txBody>
      </p:sp>
    </p:spTree>
    <p:extLst>
      <p:ext uri="{BB962C8B-B14F-4D97-AF65-F5344CB8AC3E}">
        <p14:creationId xmlns:p14="http://schemas.microsoft.com/office/powerpoint/2010/main" val="402134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57"/>
        <p:cNvGrpSpPr/>
        <p:nvPr/>
      </p:nvGrpSpPr>
      <p:grpSpPr>
        <a:xfrm>
          <a:off x="0" y="0"/>
          <a:ext cx="0" cy="0"/>
          <a:chOff x="0" y="0"/>
          <a:chExt cx="0" cy="0"/>
        </a:xfrm>
      </p:grpSpPr>
      <p:sp>
        <p:nvSpPr>
          <p:cNvPr id="458" name="Google Shape;458;p25"/>
          <p:cNvSpPr/>
          <p:nvPr/>
        </p:nvSpPr>
        <p:spPr>
          <a:xfrm rot="-10319540">
            <a:off x="8731931" y="3322105"/>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US"/>
          </a:p>
        </p:txBody>
      </p:sp>
      <p:sp>
        <p:nvSpPr>
          <p:cNvPr id="459" name="Google Shape;459;p25"/>
          <p:cNvSpPr/>
          <p:nvPr/>
        </p:nvSpPr>
        <p:spPr>
          <a:xfrm>
            <a:off x="-1872061" y="-4388813"/>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4">
              <a:alphaModFix/>
            </a:blip>
            <a:stretch>
              <a:fillRect/>
            </a:stretch>
          </a:blipFill>
          <a:ln>
            <a:noFill/>
          </a:ln>
        </p:spPr>
        <p:txBody>
          <a:bodyPr/>
          <a:lstStyle/>
          <a:p>
            <a:endParaRPr lang="en-US"/>
          </a:p>
        </p:txBody>
      </p:sp>
      <p:sp>
        <p:nvSpPr>
          <p:cNvPr id="460" name="Google Shape;460;p25"/>
          <p:cNvSpPr txBox="1"/>
          <p:nvPr/>
        </p:nvSpPr>
        <p:spPr>
          <a:xfrm>
            <a:off x="4271468" y="3958854"/>
            <a:ext cx="10652627" cy="249299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3500" b="0" i="0" u="none" strike="noStrike" cap="none" dirty="0">
                <a:solidFill>
                  <a:srgbClr val="FFD33B"/>
                </a:solidFill>
                <a:latin typeface="Black Ops One"/>
                <a:ea typeface="Black Ops One"/>
                <a:cs typeface="Black Ops One"/>
                <a:sym typeface="Black Ops One"/>
              </a:rPr>
              <a:t>Conclusion</a:t>
            </a:r>
            <a:endParaRPr dirty="0"/>
          </a:p>
        </p:txBody>
      </p:sp>
      <p:sp>
        <p:nvSpPr>
          <p:cNvPr id="462" name="Google Shape;462;p25"/>
          <p:cNvSpPr/>
          <p:nvPr/>
        </p:nvSpPr>
        <p:spPr>
          <a:xfrm>
            <a:off x="11173469" y="7882899"/>
            <a:ext cx="1375401" cy="1375401"/>
          </a:xfrm>
          <a:custGeom>
            <a:avLst/>
            <a:gdLst/>
            <a:ahLst/>
            <a:cxnLst/>
            <a:rect l="l" t="t" r="r" b="b"/>
            <a:pathLst>
              <a:path w="1375401" h="1375401" extrusionOk="0">
                <a:moveTo>
                  <a:pt x="0" y="0"/>
                </a:moveTo>
                <a:lnTo>
                  <a:pt x="1375401" y="0"/>
                </a:lnTo>
                <a:lnTo>
                  <a:pt x="1375401" y="1375401"/>
                </a:lnTo>
                <a:lnTo>
                  <a:pt x="0" y="1375401"/>
                </a:lnTo>
                <a:lnTo>
                  <a:pt x="0" y="0"/>
                </a:lnTo>
                <a:close/>
              </a:path>
            </a:pathLst>
          </a:custGeom>
          <a:blipFill rotWithShape="1">
            <a:blip r:embed="rId5">
              <a:alphaModFix/>
            </a:blip>
            <a:stretch>
              <a:fillRect/>
            </a:stretch>
          </a:blipFill>
          <a:ln>
            <a:noFill/>
          </a:ln>
        </p:spPr>
        <p:txBody>
          <a:bodyPr/>
          <a:lstStyle/>
          <a:p>
            <a:endParaRPr lang="en-US"/>
          </a:p>
        </p:txBody>
      </p:sp>
      <p:sp>
        <p:nvSpPr>
          <p:cNvPr id="463" name="Google Shape;463;p25"/>
          <p:cNvSpPr/>
          <p:nvPr/>
        </p:nvSpPr>
        <p:spPr>
          <a:xfrm>
            <a:off x="8058545" y="1393607"/>
            <a:ext cx="1375401" cy="1375401"/>
          </a:xfrm>
          <a:custGeom>
            <a:avLst/>
            <a:gdLst/>
            <a:ahLst/>
            <a:cxnLst/>
            <a:rect l="l" t="t" r="r" b="b"/>
            <a:pathLst>
              <a:path w="1375401" h="1375401" extrusionOk="0">
                <a:moveTo>
                  <a:pt x="0" y="0"/>
                </a:moveTo>
                <a:lnTo>
                  <a:pt x="1375401" y="0"/>
                </a:lnTo>
                <a:lnTo>
                  <a:pt x="1375401" y="1375401"/>
                </a:lnTo>
                <a:lnTo>
                  <a:pt x="0" y="1375401"/>
                </a:lnTo>
                <a:lnTo>
                  <a:pt x="0" y="0"/>
                </a:lnTo>
                <a:close/>
              </a:path>
            </a:pathLst>
          </a:custGeom>
          <a:blipFill rotWithShape="1">
            <a:blip r:embed="rId5">
              <a:alphaModFix/>
            </a:blip>
            <a:stretch>
              <a:fillRect/>
            </a:stretch>
          </a:blipFill>
          <a:ln>
            <a:noFill/>
          </a:ln>
        </p:spPr>
        <p:txBody>
          <a:bodyPr/>
          <a:lstStyle/>
          <a:p>
            <a:endParaRPr lang="en-US"/>
          </a:p>
        </p:txBody>
      </p:sp>
      <p:sp>
        <p:nvSpPr>
          <p:cNvPr id="464" name="Google Shape;464;p25"/>
          <p:cNvSpPr/>
          <p:nvPr/>
        </p:nvSpPr>
        <p:spPr>
          <a:xfrm rot="2286593">
            <a:off x="13420920" y="1643481"/>
            <a:ext cx="2687975" cy="2881844"/>
          </a:xfrm>
          <a:custGeom>
            <a:avLst/>
            <a:gdLst/>
            <a:ahLst/>
            <a:cxnLst/>
            <a:rect l="l" t="t" r="r" b="b"/>
            <a:pathLst>
              <a:path w="2687975" h="2881844" extrusionOk="0">
                <a:moveTo>
                  <a:pt x="0" y="0"/>
                </a:moveTo>
                <a:lnTo>
                  <a:pt x="2687975" y="0"/>
                </a:lnTo>
                <a:lnTo>
                  <a:pt x="2687975" y="2881844"/>
                </a:lnTo>
                <a:lnTo>
                  <a:pt x="0" y="2881844"/>
                </a:lnTo>
                <a:lnTo>
                  <a:pt x="0" y="0"/>
                </a:lnTo>
                <a:close/>
              </a:path>
            </a:pathLst>
          </a:custGeom>
          <a:blipFill rotWithShape="1">
            <a:blip r:embed="rId6">
              <a:alphaModFix/>
            </a:blip>
            <a:stretch>
              <a:fillRect/>
            </a:stretch>
          </a:blipFill>
          <a:ln>
            <a:noFill/>
          </a:ln>
        </p:spPr>
        <p:txBody>
          <a:bodyPr/>
          <a:lstStyle/>
          <a:p>
            <a:endParaRPr lang="en-US"/>
          </a:p>
        </p:txBody>
      </p:sp>
      <p:sp>
        <p:nvSpPr>
          <p:cNvPr id="465" name="Google Shape;465;p25"/>
          <p:cNvSpPr/>
          <p:nvPr/>
        </p:nvSpPr>
        <p:spPr>
          <a:xfrm rot="-1473762">
            <a:off x="13972099" y="7334118"/>
            <a:ext cx="4292632" cy="1969245"/>
          </a:xfrm>
          <a:custGeom>
            <a:avLst/>
            <a:gdLst/>
            <a:ahLst/>
            <a:cxnLst/>
            <a:rect l="l" t="t" r="r" b="b"/>
            <a:pathLst>
              <a:path w="4292632" h="1969245" extrusionOk="0">
                <a:moveTo>
                  <a:pt x="0" y="0"/>
                </a:moveTo>
                <a:lnTo>
                  <a:pt x="4292633" y="0"/>
                </a:lnTo>
                <a:lnTo>
                  <a:pt x="4292633" y="1969245"/>
                </a:lnTo>
                <a:lnTo>
                  <a:pt x="0" y="1969245"/>
                </a:lnTo>
                <a:lnTo>
                  <a:pt x="0" y="0"/>
                </a:lnTo>
                <a:close/>
              </a:path>
            </a:pathLst>
          </a:custGeom>
          <a:blipFill rotWithShape="1">
            <a:blip r:embed="rId7">
              <a:alphaModFix/>
            </a:blip>
            <a:stretch>
              <a:fillRect/>
            </a:stretch>
          </a:blipFill>
          <a:ln>
            <a:noFill/>
          </a:ln>
        </p:spPr>
        <p:txBody>
          <a:bodyPr/>
          <a:lstStyle/>
          <a:p>
            <a:endParaRPr lang="en-US"/>
          </a:p>
        </p:txBody>
      </p:sp>
      <p:sp>
        <p:nvSpPr>
          <p:cNvPr id="466" name="Google Shape;466;p25"/>
          <p:cNvSpPr/>
          <p:nvPr/>
        </p:nvSpPr>
        <p:spPr>
          <a:xfrm>
            <a:off x="1387491" y="5629501"/>
            <a:ext cx="3103224" cy="3103224"/>
          </a:xfrm>
          <a:custGeom>
            <a:avLst/>
            <a:gdLst/>
            <a:ahLst/>
            <a:cxnLst/>
            <a:rect l="l" t="t" r="r" b="b"/>
            <a:pathLst>
              <a:path w="3103224" h="3103224" extrusionOk="0">
                <a:moveTo>
                  <a:pt x="0" y="0"/>
                </a:moveTo>
                <a:lnTo>
                  <a:pt x="3103223" y="0"/>
                </a:lnTo>
                <a:lnTo>
                  <a:pt x="3103223" y="3103224"/>
                </a:lnTo>
                <a:lnTo>
                  <a:pt x="0" y="3103224"/>
                </a:lnTo>
                <a:lnTo>
                  <a:pt x="0" y="0"/>
                </a:lnTo>
                <a:close/>
              </a:path>
            </a:pathLst>
          </a:custGeom>
          <a:blipFill rotWithShape="1">
            <a:blip r:embed="rId8">
              <a:alphaModFix/>
            </a:blip>
            <a:stretch>
              <a:fillRect/>
            </a:stretch>
          </a:blipFill>
          <a:ln>
            <a:noFill/>
          </a:ln>
        </p:spPr>
        <p:txBody>
          <a:bodyPr/>
          <a:lstStyle/>
          <a:p>
            <a:endParaRPr lang="en-US"/>
          </a:p>
        </p:txBody>
      </p:sp>
    </p:spTree>
    <p:extLst>
      <p:ext uri="{BB962C8B-B14F-4D97-AF65-F5344CB8AC3E}">
        <p14:creationId xmlns:p14="http://schemas.microsoft.com/office/powerpoint/2010/main" val="1812988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92"/>
        <p:cNvGrpSpPr/>
        <p:nvPr/>
      </p:nvGrpSpPr>
      <p:grpSpPr>
        <a:xfrm>
          <a:off x="0" y="0"/>
          <a:ext cx="0" cy="0"/>
          <a:chOff x="0" y="0"/>
          <a:chExt cx="0" cy="0"/>
        </a:xfrm>
      </p:grpSpPr>
      <p:sp>
        <p:nvSpPr>
          <p:cNvPr id="493" name="Google Shape;493;p27"/>
          <p:cNvSpPr/>
          <p:nvPr/>
        </p:nvSpPr>
        <p:spPr>
          <a:xfrm>
            <a:off x="0" y="-293867"/>
            <a:ext cx="18288000" cy="10232997"/>
          </a:xfrm>
          <a:custGeom>
            <a:avLst/>
            <a:gdLst/>
            <a:ahLst/>
            <a:cxnLst/>
            <a:rect l="l" t="t" r="r" b="b"/>
            <a:pathLst>
              <a:path w="18288000" h="10232997" extrusionOk="0">
                <a:moveTo>
                  <a:pt x="0" y="0"/>
                </a:moveTo>
                <a:lnTo>
                  <a:pt x="18288000" y="0"/>
                </a:lnTo>
                <a:lnTo>
                  <a:pt x="18288000" y="10232997"/>
                </a:lnTo>
                <a:lnTo>
                  <a:pt x="0" y="10232997"/>
                </a:lnTo>
                <a:lnTo>
                  <a:pt x="0" y="0"/>
                </a:lnTo>
                <a:close/>
              </a:path>
            </a:pathLst>
          </a:custGeom>
          <a:blipFill rotWithShape="1">
            <a:blip r:embed="rId3">
              <a:alphaModFix amt="25000"/>
            </a:blip>
            <a:stretch>
              <a:fillRect t="-9570" b="-9570"/>
            </a:stretch>
          </a:blipFill>
          <a:ln>
            <a:noFill/>
          </a:ln>
        </p:spPr>
        <p:txBody>
          <a:bodyPr/>
          <a:lstStyle/>
          <a:p>
            <a:endParaRPr lang="en-US"/>
          </a:p>
        </p:txBody>
      </p:sp>
      <p:sp>
        <p:nvSpPr>
          <p:cNvPr id="494" name="Google Shape;494;p27"/>
          <p:cNvSpPr txBox="1"/>
          <p:nvPr/>
        </p:nvSpPr>
        <p:spPr>
          <a:xfrm>
            <a:off x="3671648" y="1639464"/>
            <a:ext cx="10712400" cy="7008072"/>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6600" b="0" i="0" u="none" strike="noStrike" cap="none" dirty="0">
                <a:solidFill>
                  <a:srgbClr val="FFD33B"/>
                </a:solidFill>
                <a:latin typeface="Black Ops One"/>
                <a:ea typeface="Black Ops One"/>
                <a:cs typeface="Black Ops One"/>
                <a:sym typeface="Black Ops One"/>
              </a:rPr>
              <a:t>“Gamerpedia aims to enhance the gaming experience by helping users find games that match their preferences”</a:t>
            </a:r>
            <a:endParaRPr lang="en-US" sz="1100" dirty="0"/>
          </a:p>
        </p:txBody>
      </p:sp>
      <p:sp>
        <p:nvSpPr>
          <p:cNvPr id="496" name="Google Shape;496;p27"/>
          <p:cNvSpPr/>
          <p:nvPr/>
        </p:nvSpPr>
        <p:spPr>
          <a:xfrm rot="2623696">
            <a:off x="14573259" y="529342"/>
            <a:ext cx="2687975" cy="2881844"/>
          </a:xfrm>
          <a:custGeom>
            <a:avLst/>
            <a:gdLst/>
            <a:ahLst/>
            <a:cxnLst/>
            <a:rect l="l" t="t" r="r" b="b"/>
            <a:pathLst>
              <a:path w="2687975" h="2881844" extrusionOk="0">
                <a:moveTo>
                  <a:pt x="0" y="0"/>
                </a:moveTo>
                <a:lnTo>
                  <a:pt x="2687974" y="0"/>
                </a:lnTo>
                <a:lnTo>
                  <a:pt x="2687974" y="2881845"/>
                </a:lnTo>
                <a:lnTo>
                  <a:pt x="0" y="2881845"/>
                </a:lnTo>
                <a:lnTo>
                  <a:pt x="0" y="0"/>
                </a:lnTo>
                <a:close/>
              </a:path>
            </a:pathLst>
          </a:custGeom>
          <a:blipFill rotWithShape="1">
            <a:blip r:embed="rId4">
              <a:alphaModFix/>
            </a:blip>
            <a:stretch>
              <a:fillRect/>
            </a:stretch>
          </a:blipFill>
          <a:ln>
            <a:noFill/>
          </a:ln>
        </p:spPr>
        <p:txBody>
          <a:bodyPr/>
          <a:lstStyle/>
          <a:p>
            <a:endParaRPr lang="en-US"/>
          </a:p>
        </p:txBody>
      </p:sp>
      <p:sp>
        <p:nvSpPr>
          <p:cNvPr id="497" name="Google Shape;497;p27"/>
          <p:cNvSpPr/>
          <p:nvPr/>
        </p:nvSpPr>
        <p:spPr>
          <a:xfrm rot="-2966039">
            <a:off x="1092743" y="517113"/>
            <a:ext cx="2687975" cy="2881844"/>
          </a:xfrm>
          <a:custGeom>
            <a:avLst/>
            <a:gdLst/>
            <a:ahLst/>
            <a:cxnLst/>
            <a:rect l="l" t="t" r="r" b="b"/>
            <a:pathLst>
              <a:path w="2687975" h="2881844" extrusionOk="0">
                <a:moveTo>
                  <a:pt x="0" y="0"/>
                </a:moveTo>
                <a:lnTo>
                  <a:pt x="2687975" y="0"/>
                </a:lnTo>
                <a:lnTo>
                  <a:pt x="2687975" y="2881845"/>
                </a:lnTo>
                <a:lnTo>
                  <a:pt x="0" y="2881845"/>
                </a:lnTo>
                <a:lnTo>
                  <a:pt x="0" y="0"/>
                </a:lnTo>
                <a:close/>
              </a:path>
            </a:pathLst>
          </a:custGeom>
          <a:blipFill rotWithShape="1">
            <a:blip r:embed="rId4">
              <a:alphaModFix/>
            </a:blip>
            <a:stretch>
              <a:fillRect/>
            </a:stretch>
          </a:blipFill>
          <a:ln>
            <a:noFill/>
          </a:ln>
        </p:spPr>
        <p:txBody>
          <a:bodyPr/>
          <a:lstStyle/>
          <a:p>
            <a:endParaRPr lang="en-US"/>
          </a:p>
        </p:txBody>
      </p:sp>
      <p:sp>
        <p:nvSpPr>
          <p:cNvPr id="2" name="Google Shape;585;p31">
            <a:extLst>
              <a:ext uri="{FF2B5EF4-FFF2-40B4-BE49-F238E27FC236}">
                <a16:creationId xmlns:a16="http://schemas.microsoft.com/office/drawing/2014/main" id="{F70CA77D-33CA-4F94-DD53-6F2B58A3B0F6}"/>
              </a:ext>
            </a:extLst>
          </p:cNvPr>
          <p:cNvSpPr/>
          <p:nvPr/>
        </p:nvSpPr>
        <p:spPr>
          <a:xfrm>
            <a:off x="349989" y="7851756"/>
            <a:ext cx="2261900" cy="1130803"/>
          </a:xfrm>
          <a:custGeom>
            <a:avLst/>
            <a:gdLst/>
            <a:ahLst/>
            <a:cxnLst/>
            <a:rect l="l" t="t" r="r" b="b"/>
            <a:pathLst>
              <a:path w="1246267" h="1246267" extrusionOk="0">
                <a:moveTo>
                  <a:pt x="0" y="0"/>
                </a:moveTo>
                <a:lnTo>
                  <a:pt x="1246267" y="0"/>
                </a:lnTo>
                <a:lnTo>
                  <a:pt x="1246267" y="1246267"/>
                </a:lnTo>
                <a:lnTo>
                  <a:pt x="0" y="1246267"/>
                </a:lnTo>
                <a:lnTo>
                  <a:pt x="0" y="0"/>
                </a:lnTo>
                <a:close/>
              </a:path>
            </a:pathLst>
          </a:custGeom>
          <a:blipFill rotWithShape="1">
            <a:blip r:embed="rId5">
              <a:alphaModFix/>
            </a:blip>
            <a:stretch>
              <a:fillRect/>
            </a:stretch>
          </a:blipFill>
          <a:ln>
            <a:noFill/>
          </a:ln>
        </p:spPr>
        <p:txBody>
          <a:bodyPr/>
          <a:lstStyle/>
          <a:p>
            <a:endParaRPr lang="en-US"/>
          </a:p>
        </p:txBody>
      </p:sp>
      <p:sp>
        <p:nvSpPr>
          <p:cNvPr id="3" name="Google Shape;575;p31">
            <a:extLst>
              <a:ext uri="{FF2B5EF4-FFF2-40B4-BE49-F238E27FC236}">
                <a16:creationId xmlns:a16="http://schemas.microsoft.com/office/drawing/2014/main" id="{9D62A94F-2759-D64C-05E8-C02FBD9C2E05}"/>
              </a:ext>
            </a:extLst>
          </p:cNvPr>
          <p:cNvSpPr/>
          <p:nvPr/>
        </p:nvSpPr>
        <p:spPr>
          <a:xfrm>
            <a:off x="6434728" y="8808327"/>
            <a:ext cx="4842872" cy="916244"/>
          </a:xfrm>
          <a:custGeom>
            <a:avLst/>
            <a:gdLst/>
            <a:ahLst/>
            <a:cxnLst/>
            <a:rect l="l" t="t" r="r" b="b"/>
            <a:pathLst>
              <a:path w="1927146" h="508285" extrusionOk="0">
                <a:moveTo>
                  <a:pt x="0" y="0"/>
                </a:moveTo>
                <a:lnTo>
                  <a:pt x="1927147" y="0"/>
                </a:lnTo>
                <a:lnTo>
                  <a:pt x="1927147" y="508285"/>
                </a:lnTo>
                <a:lnTo>
                  <a:pt x="0" y="508285"/>
                </a:lnTo>
                <a:lnTo>
                  <a:pt x="0" y="0"/>
                </a:lnTo>
                <a:close/>
              </a:path>
            </a:pathLst>
          </a:custGeom>
          <a:blipFill rotWithShape="1">
            <a:blip r:embed="rId6">
              <a:alphaModFix/>
            </a:blip>
            <a:stretch>
              <a:fillRect/>
            </a:stretch>
          </a:blipFill>
          <a:ln>
            <a:noFill/>
          </a:ln>
        </p:spPr>
        <p:txBody>
          <a:bodyPr/>
          <a:lstStyle/>
          <a:p>
            <a:endParaRPr lang="en-US"/>
          </a:p>
        </p:txBody>
      </p:sp>
    </p:spTree>
    <p:extLst>
      <p:ext uri="{BB962C8B-B14F-4D97-AF65-F5344CB8AC3E}">
        <p14:creationId xmlns:p14="http://schemas.microsoft.com/office/powerpoint/2010/main" val="405897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wheel(1)">
                                      <p:cBhvr>
                                        <p:cTn id="7" dur="20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54"/>
        <p:cNvGrpSpPr/>
        <p:nvPr/>
      </p:nvGrpSpPr>
      <p:grpSpPr>
        <a:xfrm>
          <a:off x="0" y="0"/>
          <a:ext cx="0" cy="0"/>
          <a:chOff x="0" y="0"/>
          <a:chExt cx="0" cy="0"/>
        </a:xfrm>
      </p:grpSpPr>
      <p:pic>
        <p:nvPicPr>
          <p:cNvPr id="355" name="Google Shape;355;p21"/>
          <p:cNvPicPr preferRelativeResize="0"/>
          <p:nvPr/>
        </p:nvPicPr>
        <p:blipFill>
          <a:blip r:embed="rId3"/>
          <a:srcRect t="6785" b="6785"/>
          <a:stretch/>
        </p:blipFill>
        <p:spPr>
          <a:xfrm>
            <a:off x="11593097" y="0"/>
            <a:ext cx="6694903" cy="10287000"/>
          </a:xfrm>
          <a:prstGeom prst="rect">
            <a:avLst/>
          </a:prstGeom>
          <a:noFill/>
          <a:ln>
            <a:noFill/>
          </a:ln>
        </p:spPr>
      </p:pic>
      <p:sp>
        <p:nvSpPr>
          <p:cNvPr id="356" name="Google Shape;356;p21"/>
          <p:cNvSpPr txBox="1"/>
          <p:nvPr/>
        </p:nvSpPr>
        <p:spPr>
          <a:xfrm>
            <a:off x="1005781" y="360973"/>
            <a:ext cx="7551196"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Future Work</a:t>
            </a:r>
            <a:endParaRPr/>
          </a:p>
        </p:txBody>
      </p:sp>
      <p:sp>
        <p:nvSpPr>
          <p:cNvPr id="357" name="Google Shape;357;p21"/>
          <p:cNvSpPr txBox="1"/>
          <p:nvPr/>
        </p:nvSpPr>
        <p:spPr>
          <a:xfrm>
            <a:off x="1569660" y="2644772"/>
            <a:ext cx="3870900" cy="19389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Replace Missing values with the correct data</a:t>
            </a:r>
            <a:endParaRPr dirty="0">
              <a:latin typeface="Slabo 27px"/>
              <a:ea typeface="Slabo 27px"/>
              <a:cs typeface="Slabo 27px"/>
              <a:sym typeface="Slabo 27px"/>
            </a:endParaRPr>
          </a:p>
        </p:txBody>
      </p:sp>
      <p:sp>
        <p:nvSpPr>
          <p:cNvPr id="358" name="Google Shape;358;p21"/>
          <p:cNvSpPr txBox="1"/>
          <p:nvPr/>
        </p:nvSpPr>
        <p:spPr>
          <a:xfrm>
            <a:off x="6811132" y="2644772"/>
            <a:ext cx="4032900" cy="258532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Create a more optimized game encyclopedia geared for the Web App</a:t>
            </a:r>
            <a:endParaRPr lang="en-US" dirty="0">
              <a:latin typeface="Slabo 27px"/>
              <a:ea typeface="Slabo 27px"/>
              <a:cs typeface="Slabo 27px"/>
              <a:sym typeface="Slabo 27px"/>
            </a:endParaRPr>
          </a:p>
        </p:txBody>
      </p:sp>
      <p:sp>
        <p:nvSpPr>
          <p:cNvPr id="359" name="Google Shape;359;p21"/>
          <p:cNvSpPr txBox="1"/>
          <p:nvPr/>
        </p:nvSpPr>
        <p:spPr>
          <a:xfrm>
            <a:off x="1630943" y="5132506"/>
            <a:ext cx="4159200" cy="258532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Work on creating graphs and charts for the user based on his preference</a:t>
            </a:r>
            <a:endParaRPr dirty="0">
              <a:latin typeface="Slabo 27px"/>
              <a:ea typeface="Slabo 27px"/>
              <a:cs typeface="Slabo 27px"/>
              <a:sym typeface="Slabo 27px"/>
            </a:endParaRPr>
          </a:p>
        </p:txBody>
      </p:sp>
      <p:sp>
        <p:nvSpPr>
          <p:cNvPr id="360" name="Google Shape;360;p21"/>
          <p:cNvSpPr txBox="1"/>
          <p:nvPr/>
        </p:nvSpPr>
        <p:spPr>
          <a:xfrm>
            <a:off x="6867660" y="5640782"/>
            <a:ext cx="4032900" cy="12926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Push the website to the cloud</a:t>
            </a:r>
            <a:endParaRPr dirty="0">
              <a:latin typeface="Slabo 27px"/>
              <a:ea typeface="Slabo 27px"/>
              <a:cs typeface="Slabo 27px"/>
              <a:sym typeface="Slabo 27px"/>
            </a:endParaRPr>
          </a:p>
        </p:txBody>
      </p:sp>
      <p:sp>
        <p:nvSpPr>
          <p:cNvPr id="365" name="Google Shape;365;p21"/>
          <p:cNvSpPr/>
          <p:nvPr/>
        </p:nvSpPr>
        <p:spPr>
          <a:xfrm rot="-4378977">
            <a:off x="15299570" y="747191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txBody>
          <a:bodyPr/>
          <a:lstStyle/>
          <a:p>
            <a:endParaRPr lang="en-US"/>
          </a:p>
        </p:txBody>
      </p:sp>
      <p:sp>
        <p:nvSpPr>
          <p:cNvPr id="366" name="Google Shape;366;p21"/>
          <p:cNvSpPr/>
          <p:nvPr/>
        </p:nvSpPr>
        <p:spPr>
          <a:xfrm rot="-1616514">
            <a:off x="-2637843" y="7326178"/>
            <a:ext cx="4987264" cy="5369867"/>
          </a:xfrm>
          <a:custGeom>
            <a:avLst/>
            <a:gdLst/>
            <a:ahLst/>
            <a:cxnLst/>
            <a:rect l="l" t="t" r="r" b="b"/>
            <a:pathLst>
              <a:path w="4987264" h="5369867" extrusionOk="0">
                <a:moveTo>
                  <a:pt x="0" y="0"/>
                </a:moveTo>
                <a:lnTo>
                  <a:pt x="4987265" y="0"/>
                </a:lnTo>
                <a:lnTo>
                  <a:pt x="4987265" y="5369868"/>
                </a:lnTo>
                <a:lnTo>
                  <a:pt x="0" y="5369868"/>
                </a:lnTo>
                <a:lnTo>
                  <a:pt x="0" y="0"/>
                </a:lnTo>
                <a:close/>
              </a:path>
            </a:pathLst>
          </a:custGeom>
          <a:blipFill rotWithShape="1">
            <a:blip r:embed="rId5">
              <a:alphaModFix/>
            </a:blip>
            <a:stretch>
              <a:fillRect/>
            </a:stretch>
          </a:blipFill>
          <a:ln>
            <a:noFill/>
          </a:ln>
        </p:spPr>
        <p:txBody>
          <a:bodyPr/>
          <a:lstStyle/>
          <a:p>
            <a:endParaRPr lang="en-US"/>
          </a:p>
        </p:txBody>
      </p:sp>
      <p:sp>
        <p:nvSpPr>
          <p:cNvPr id="367" name="Google Shape;367;p21"/>
          <p:cNvSpPr/>
          <p:nvPr/>
        </p:nvSpPr>
        <p:spPr>
          <a:xfrm rot="8161676">
            <a:off x="10866080" y="-2411136"/>
            <a:ext cx="4987264" cy="5369867"/>
          </a:xfrm>
          <a:custGeom>
            <a:avLst/>
            <a:gdLst/>
            <a:ahLst/>
            <a:cxnLst/>
            <a:rect l="l" t="t" r="r" b="b"/>
            <a:pathLst>
              <a:path w="4987264" h="5369867" extrusionOk="0">
                <a:moveTo>
                  <a:pt x="0" y="0"/>
                </a:moveTo>
                <a:lnTo>
                  <a:pt x="4987264" y="0"/>
                </a:lnTo>
                <a:lnTo>
                  <a:pt x="4987264" y="5369867"/>
                </a:lnTo>
                <a:lnTo>
                  <a:pt x="0" y="5369867"/>
                </a:lnTo>
                <a:lnTo>
                  <a:pt x="0" y="0"/>
                </a:lnTo>
                <a:close/>
              </a:path>
            </a:pathLst>
          </a:custGeom>
          <a:blipFill rotWithShape="1">
            <a:blip r:embed="rId5">
              <a:alphaModFix/>
            </a:blip>
            <a:stretch>
              <a:fillRect/>
            </a:stretch>
          </a:blipFill>
          <a:ln>
            <a:noFill/>
          </a:ln>
        </p:spPr>
        <p:txBody>
          <a:bodyPr/>
          <a:lstStyle/>
          <a:p>
            <a:endParaRPr lang="en-US"/>
          </a:p>
        </p:txBody>
      </p:sp>
      <p:sp>
        <p:nvSpPr>
          <p:cNvPr id="368" name="Google Shape;368;p21"/>
          <p:cNvSpPr/>
          <p:nvPr/>
        </p:nvSpPr>
        <p:spPr>
          <a:xfrm>
            <a:off x="1028700" y="2754091"/>
            <a:ext cx="439455" cy="439455"/>
          </a:xfrm>
          <a:custGeom>
            <a:avLst/>
            <a:gdLst/>
            <a:ahLst/>
            <a:cxnLst/>
            <a:rect l="l" t="t" r="r" b="b"/>
            <a:pathLst>
              <a:path w="439455" h="439455" extrusionOk="0">
                <a:moveTo>
                  <a:pt x="0" y="0"/>
                </a:moveTo>
                <a:lnTo>
                  <a:pt x="439455" y="0"/>
                </a:lnTo>
                <a:lnTo>
                  <a:pt x="439455" y="439456"/>
                </a:lnTo>
                <a:lnTo>
                  <a:pt x="0" y="439456"/>
                </a:lnTo>
                <a:lnTo>
                  <a:pt x="0" y="0"/>
                </a:lnTo>
                <a:close/>
              </a:path>
            </a:pathLst>
          </a:custGeom>
          <a:blipFill rotWithShape="1">
            <a:blip r:embed="rId6">
              <a:alphaModFix/>
            </a:blip>
            <a:stretch>
              <a:fillRect/>
            </a:stretch>
          </a:blipFill>
          <a:ln>
            <a:noFill/>
          </a:ln>
        </p:spPr>
        <p:txBody>
          <a:bodyPr/>
          <a:lstStyle/>
          <a:p>
            <a:endParaRPr lang="en-US"/>
          </a:p>
        </p:txBody>
      </p:sp>
      <p:sp>
        <p:nvSpPr>
          <p:cNvPr id="369" name="Google Shape;369;p21"/>
          <p:cNvSpPr/>
          <p:nvPr/>
        </p:nvSpPr>
        <p:spPr>
          <a:xfrm>
            <a:off x="6204434" y="2754091"/>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US"/>
          </a:p>
        </p:txBody>
      </p:sp>
      <p:sp>
        <p:nvSpPr>
          <p:cNvPr id="370" name="Google Shape;370;p21"/>
          <p:cNvSpPr/>
          <p:nvPr/>
        </p:nvSpPr>
        <p:spPr>
          <a:xfrm>
            <a:off x="6204434" y="5718631"/>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US"/>
          </a:p>
        </p:txBody>
      </p:sp>
      <p:sp>
        <p:nvSpPr>
          <p:cNvPr id="371" name="Google Shape;371;p21"/>
          <p:cNvSpPr/>
          <p:nvPr/>
        </p:nvSpPr>
        <p:spPr>
          <a:xfrm>
            <a:off x="1028700" y="5279176"/>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US"/>
          </a:p>
        </p:txBody>
      </p:sp>
      <p:grpSp>
        <p:nvGrpSpPr>
          <p:cNvPr id="372" name="Google Shape;372;p21"/>
          <p:cNvGrpSpPr/>
          <p:nvPr/>
        </p:nvGrpSpPr>
        <p:grpSpPr>
          <a:xfrm>
            <a:off x="16758127" y="9063811"/>
            <a:ext cx="388978" cy="388978"/>
            <a:chOff x="0" y="0"/>
            <a:chExt cx="812800" cy="812800"/>
          </a:xfrm>
        </p:grpSpPr>
        <p:sp>
          <p:nvSpPr>
            <p:cNvPr id="373" name="Google Shape;37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5" name="Google Shape;375;p21"/>
          <p:cNvGrpSpPr/>
          <p:nvPr/>
        </p:nvGrpSpPr>
        <p:grpSpPr>
          <a:xfrm>
            <a:off x="4070236" y="9357748"/>
            <a:ext cx="388978" cy="388978"/>
            <a:chOff x="0" y="0"/>
            <a:chExt cx="812800" cy="812800"/>
          </a:xfrm>
        </p:grpSpPr>
        <p:sp>
          <p:nvSpPr>
            <p:cNvPr id="376" name="Google Shape;37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70;p21">
            <a:extLst>
              <a:ext uri="{FF2B5EF4-FFF2-40B4-BE49-F238E27FC236}">
                <a16:creationId xmlns:a16="http://schemas.microsoft.com/office/drawing/2014/main" id="{24F26C5B-9AD0-D535-5511-6D3DAE9E9B45}"/>
              </a:ext>
            </a:extLst>
          </p:cNvPr>
          <p:cNvSpPr/>
          <p:nvPr/>
        </p:nvSpPr>
        <p:spPr>
          <a:xfrm>
            <a:off x="6204434" y="7341316"/>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US"/>
          </a:p>
        </p:txBody>
      </p:sp>
      <p:sp>
        <p:nvSpPr>
          <p:cNvPr id="3" name="Google Shape;360;p21">
            <a:extLst>
              <a:ext uri="{FF2B5EF4-FFF2-40B4-BE49-F238E27FC236}">
                <a16:creationId xmlns:a16="http://schemas.microsoft.com/office/drawing/2014/main" id="{B7712391-D829-0282-BC5D-6997449633D7}"/>
              </a:ext>
            </a:extLst>
          </p:cNvPr>
          <p:cNvSpPr txBox="1"/>
          <p:nvPr/>
        </p:nvSpPr>
        <p:spPr>
          <a:xfrm>
            <a:off x="6954070" y="7340704"/>
            <a:ext cx="4032900" cy="258532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E</a:t>
            </a:r>
            <a:r>
              <a:rPr lang="en-US" sz="3500" i="0" u="none" strike="noStrike" cap="none" dirty="0">
                <a:solidFill>
                  <a:srgbClr val="FFFFFF"/>
                </a:solidFill>
                <a:latin typeface="Slabo 27px"/>
                <a:ea typeface="Slabo 27px"/>
                <a:cs typeface="Slabo 27px"/>
                <a:sym typeface="Slabo 27px"/>
              </a:rPr>
              <a:t>nable a web scraping feature/API integration to extract Real Time game data</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38634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
                                        </p:tgtEl>
                                        <p:attrNameLst>
                                          <p:attrName>style.visibility</p:attrName>
                                        </p:attrNameLst>
                                      </p:cBhvr>
                                      <p:to>
                                        <p:strVal val="visible"/>
                                      </p:to>
                                    </p:set>
                                    <p:anim calcmode="lin" valueType="num">
                                      <p:cBhvr additive="base">
                                        <p:cTn id="7" dur="500" fill="hold"/>
                                        <p:tgtEl>
                                          <p:spTgt spid="368"/>
                                        </p:tgtEl>
                                        <p:attrNameLst>
                                          <p:attrName>ppt_x</p:attrName>
                                        </p:attrNameLst>
                                      </p:cBhvr>
                                      <p:tavLst>
                                        <p:tav tm="0">
                                          <p:val>
                                            <p:strVal val="#ppt_x"/>
                                          </p:val>
                                        </p:tav>
                                        <p:tav tm="100000">
                                          <p:val>
                                            <p:strVal val="#ppt_x"/>
                                          </p:val>
                                        </p:tav>
                                      </p:tavLst>
                                    </p:anim>
                                    <p:anim calcmode="lin" valueType="num">
                                      <p:cBhvr additive="base">
                                        <p:cTn id="8" dur="500" fill="hold"/>
                                        <p:tgtEl>
                                          <p:spTgt spid="36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fill="hold"/>
                                        <p:tgtEl>
                                          <p:spTgt spid="357"/>
                                        </p:tgtEl>
                                        <p:attrNameLst>
                                          <p:attrName>ppt_x</p:attrName>
                                        </p:attrNameLst>
                                      </p:cBhvr>
                                      <p:tavLst>
                                        <p:tav tm="0">
                                          <p:val>
                                            <p:strVal val="#ppt_x"/>
                                          </p:val>
                                        </p:tav>
                                        <p:tav tm="100000">
                                          <p:val>
                                            <p:strVal val="#ppt_x"/>
                                          </p:val>
                                        </p:tav>
                                      </p:tavLst>
                                    </p:anim>
                                    <p:anim calcmode="lin" valueType="num">
                                      <p:cBhvr additive="base">
                                        <p:cTn id="12" dur="500" fill="hold"/>
                                        <p:tgtEl>
                                          <p:spTgt spid="35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71"/>
                                        </p:tgtEl>
                                        <p:attrNameLst>
                                          <p:attrName>style.visibility</p:attrName>
                                        </p:attrNameLst>
                                      </p:cBhvr>
                                      <p:to>
                                        <p:strVal val="visible"/>
                                      </p:to>
                                    </p:set>
                                    <p:anim calcmode="lin" valueType="num">
                                      <p:cBhvr additive="base">
                                        <p:cTn id="17" dur="500" fill="hold"/>
                                        <p:tgtEl>
                                          <p:spTgt spid="371"/>
                                        </p:tgtEl>
                                        <p:attrNameLst>
                                          <p:attrName>ppt_x</p:attrName>
                                        </p:attrNameLst>
                                      </p:cBhvr>
                                      <p:tavLst>
                                        <p:tav tm="0">
                                          <p:val>
                                            <p:strVal val="#ppt_x"/>
                                          </p:val>
                                        </p:tav>
                                        <p:tav tm="100000">
                                          <p:val>
                                            <p:strVal val="#ppt_x"/>
                                          </p:val>
                                        </p:tav>
                                      </p:tavLst>
                                    </p:anim>
                                    <p:anim calcmode="lin" valueType="num">
                                      <p:cBhvr additive="base">
                                        <p:cTn id="18" dur="500" fill="hold"/>
                                        <p:tgtEl>
                                          <p:spTgt spid="37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59"/>
                                        </p:tgtEl>
                                        <p:attrNameLst>
                                          <p:attrName>style.visibility</p:attrName>
                                        </p:attrNameLst>
                                      </p:cBhvr>
                                      <p:to>
                                        <p:strVal val="visible"/>
                                      </p:to>
                                    </p:set>
                                    <p:anim calcmode="lin" valueType="num">
                                      <p:cBhvr additive="base">
                                        <p:cTn id="21" dur="500" fill="hold"/>
                                        <p:tgtEl>
                                          <p:spTgt spid="359"/>
                                        </p:tgtEl>
                                        <p:attrNameLst>
                                          <p:attrName>ppt_x</p:attrName>
                                        </p:attrNameLst>
                                      </p:cBhvr>
                                      <p:tavLst>
                                        <p:tav tm="0">
                                          <p:val>
                                            <p:strVal val="#ppt_x"/>
                                          </p:val>
                                        </p:tav>
                                        <p:tav tm="100000">
                                          <p:val>
                                            <p:strVal val="#ppt_x"/>
                                          </p:val>
                                        </p:tav>
                                      </p:tavLst>
                                    </p:anim>
                                    <p:anim calcmode="lin" valueType="num">
                                      <p:cBhvr additive="base">
                                        <p:cTn id="22"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69"/>
                                        </p:tgtEl>
                                        <p:attrNameLst>
                                          <p:attrName>style.visibility</p:attrName>
                                        </p:attrNameLst>
                                      </p:cBhvr>
                                      <p:to>
                                        <p:strVal val="visible"/>
                                      </p:to>
                                    </p:set>
                                    <p:anim calcmode="lin" valueType="num">
                                      <p:cBhvr additive="base">
                                        <p:cTn id="27" dur="500" fill="hold"/>
                                        <p:tgtEl>
                                          <p:spTgt spid="369"/>
                                        </p:tgtEl>
                                        <p:attrNameLst>
                                          <p:attrName>ppt_x</p:attrName>
                                        </p:attrNameLst>
                                      </p:cBhvr>
                                      <p:tavLst>
                                        <p:tav tm="0">
                                          <p:val>
                                            <p:strVal val="#ppt_x"/>
                                          </p:val>
                                        </p:tav>
                                        <p:tav tm="100000">
                                          <p:val>
                                            <p:strVal val="#ppt_x"/>
                                          </p:val>
                                        </p:tav>
                                      </p:tavLst>
                                    </p:anim>
                                    <p:anim calcmode="lin" valueType="num">
                                      <p:cBhvr additive="base">
                                        <p:cTn id="28" dur="500" fill="hold"/>
                                        <p:tgtEl>
                                          <p:spTgt spid="36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8"/>
                                        </p:tgtEl>
                                        <p:attrNameLst>
                                          <p:attrName>style.visibility</p:attrName>
                                        </p:attrNameLst>
                                      </p:cBhvr>
                                      <p:to>
                                        <p:strVal val="visible"/>
                                      </p:to>
                                    </p:set>
                                    <p:anim calcmode="lin" valueType="num">
                                      <p:cBhvr additive="base">
                                        <p:cTn id="31" dur="500" fill="hold"/>
                                        <p:tgtEl>
                                          <p:spTgt spid="358"/>
                                        </p:tgtEl>
                                        <p:attrNameLst>
                                          <p:attrName>ppt_x</p:attrName>
                                        </p:attrNameLst>
                                      </p:cBhvr>
                                      <p:tavLst>
                                        <p:tav tm="0">
                                          <p:val>
                                            <p:strVal val="#ppt_x"/>
                                          </p:val>
                                        </p:tav>
                                        <p:tav tm="100000">
                                          <p:val>
                                            <p:strVal val="#ppt_x"/>
                                          </p:val>
                                        </p:tav>
                                      </p:tavLst>
                                    </p:anim>
                                    <p:anim calcmode="lin" valueType="num">
                                      <p:cBhvr additive="base">
                                        <p:cTn id="32" dur="500" fill="hold"/>
                                        <p:tgtEl>
                                          <p:spTgt spid="35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0"/>
                                        </p:tgtEl>
                                        <p:attrNameLst>
                                          <p:attrName>style.visibility</p:attrName>
                                        </p:attrNameLst>
                                      </p:cBhvr>
                                      <p:to>
                                        <p:strVal val="visible"/>
                                      </p:to>
                                    </p:set>
                                    <p:anim calcmode="lin" valueType="num">
                                      <p:cBhvr additive="base">
                                        <p:cTn id="37" dur="500" fill="hold"/>
                                        <p:tgtEl>
                                          <p:spTgt spid="370"/>
                                        </p:tgtEl>
                                        <p:attrNameLst>
                                          <p:attrName>ppt_x</p:attrName>
                                        </p:attrNameLst>
                                      </p:cBhvr>
                                      <p:tavLst>
                                        <p:tav tm="0">
                                          <p:val>
                                            <p:strVal val="#ppt_x"/>
                                          </p:val>
                                        </p:tav>
                                        <p:tav tm="100000">
                                          <p:val>
                                            <p:strVal val="#ppt_x"/>
                                          </p:val>
                                        </p:tav>
                                      </p:tavLst>
                                    </p:anim>
                                    <p:anim calcmode="lin" valueType="num">
                                      <p:cBhvr additive="base">
                                        <p:cTn id="38" dur="500" fill="hold"/>
                                        <p:tgtEl>
                                          <p:spTgt spid="37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60"/>
                                        </p:tgtEl>
                                        <p:attrNameLst>
                                          <p:attrName>style.visibility</p:attrName>
                                        </p:attrNameLst>
                                      </p:cBhvr>
                                      <p:to>
                                        <p:strVal val="visible"/>
                                      </p:to>
                                    </p:set>
                                    <p:anim calcmode="lin" valueType="num">
                                      <p:cBhvr additive="base">
                                        <p:cTn id="41" dur="500" fill="hold"/>
                                        <p:tgtEl>
                                          <p:spTgt spid="360"/>
                                        </p:tgtEl>
                                        <p:attrNameLst>
                                          <p:attrName>ppt_x</p:attrName>
                                        </p:attrNameLst>
                                      </p:cBhvr>
                                      <p:tavLst>
                                        <p:tav tm="0">
                                          <p:val>
                                            <p:strVal val="#ppt_x"/>
                                          </p:val>
                                        </p:tav>
                                        <p:tav tm="100000">
                                          <p:val>
                                            <p:strVal val="#ppt_x"/>
                                          </p:val>
                                        </p:tav>
                                      </p:tavLst>
                                    </p:anim>
                                    <p:anim calcmode="lin" valueType="num">
                                      <p:cBhvr additive="base">
                                        <p:cTn id="42" dur="500" fill="hold"/>
                                        <p:tgtEl>
                                          <p:spTgt spid="36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p:bldP spid="358" grpId="0"/>
      <p:bldP spid="359" grpId="0"/>
      <p:bldP spid="360" grpId="0"/>
      <p:bldP spid="368" grpId="0" animBg="1"/>
      <p:bldP spid="369" grpId="0" animBg="1"/>
      <p:bldP spid="370" grpId="0" animBg="1"/>
      <p:bldP spid="371" grpId="0" animBg="1"/>
      <p:bldP spid="2"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54"/>
        <p:cNvGrpSpPr/>
        <p:nvPr/>
      </p:nvGrpSpPr>
      <p:grpSpPr>
        <a:xfrm>
          <a:off x="0" y="0"/>
          <a:ext cx="0" cy="0"/>
          <a:chOff x="0" y="0"/>
          <a:chExt cx="0" cy="0"/>
        </a:xfrm>
      </p:grpSpPr>
      <p:pic>
        <p:nvPicPr>
          <p:cNvPr id="355" name="Google Shape;355;p21"/>
          <p:cNvPicPr preferRelativeResize="0"/>
          <p:nvPr/>
        </p:nvPicPr>
        <p:blipFill>
          <a:blip r:embed="rId3"/>
          <a:srcRect l="31696" r="31696"/>
          <a:stretch/>
        </p:blipFill>
        <p:spPr>
          <a:xfrm>
            <a:off x="11593097" y="0"/>
            <a:ext cx="6694903" cy="10287000"/>
          </a:xfrm>
          <a:prstGeom prst="rect">
            <a:avLst/>
          </a:prstGeom>
          <a:noFill/>
          <a:ln>
            <a:noFill/>
          </a:ln>
        </p:spPr>
      </p:pic>
      <p:sp>
        <p:nvSpPr>
          <p:cNvPr id="356" name="Google Shape;356;p21"/>
          <p:cNvSpPr txBox="1"/>
          <p:nvPr/>
        </p:nvSpPr>
        <p:spPr>
          <a:xfrm>
            <a:off x="1005781" y="360973"/>
            <a:ext cx="7551196"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References</a:t>
            </a:r>
            <a:endParaRPr dirty="0"/>
          </a:p>
        </p:txBody>
      </p:sp>
      <p:sp>
        <p:nvSpPr>
          <p:cNvPr id="357" name="Google Shape;357;p21"/>
          <p:cNvSpPr txBox="1"/>
          <p:nvPr/>
        </p:nvSpPr>
        <p:spPr>
          <a:xfrm>
            <a:off x="1569660" y="2644772"/>
            <a:ext cx="7317566" cy="997196"/>
          </a:xfrm>
          <a:prstGeom prst="rect">
            <a:avLst/>
          </a:prstGeom>
          <a:noFill/>
          <a:ln>
            <a:noFill/>
          </a:ln>
        </p:spPr>
        <p:txBody>
          <a:bodyPr spcFirstLastPara="1" wrap="square" lIns="0" tIns="0" rIns="0" bIns="0" anchor="t" anchorCtr="0">
            <a:spAutoFit/>
          </a:bodyPr>
          <a:lstStyle/>
          <a:p>
            <a:pPr lvl="0">
              <a:lnSpc>
                <a:spcPct val="120000"/>
              </a:lnSpc>
            </a:pPr>
            <a:r>
              <a:rPr lang="en-US" sz="1800" dirty="0">
                <a:solidFill>
                  <a:srgbClr val="FFFFFF"/>
                </a:solidFill>
                <a:latin typeface="Slabo 27px"/>
                <a:ea typeface="Slabo 27px"/>
                <a:cs typeface="Slabo 27px"/>
                <a:sym typeface="Slabo 27px"/>
              </a:rPr>
              <a:t>Quantic Foundry. (2018, January 15). Video game recommendation engine. Quantic Foundry. https://apps.quanticfoundry.com/recommendations/gamerprofile/videogame/</a:t>
            </a:r>
          </a:p>
        </p:txBody>
      </p:sp>
      <p:sp>
        <p:nvSpPr>
          <p:cNvPr id="359" name="Google Shape;359;p21"/>
          <p:cNvSpPr txBox="1"/>
          <p:nvPr/>
        </p:nvSpPr>
        <p:spPr>
          <a:xfrm>
            <a:off x="1767943" y="3981441"/>
            <a:ext cx="7356644" cy="664797"/>
          </a:xfrm>
          <a:prstGeom prst="rect">
            <a:avLst/>
          </a:prstGeom>
          <a:noFill/>
          <a:ln>
            <a:noFill/>
          </a:ln>
        </p:spPr>
        <p:txBody>
          <a:bodyPr spcFirstLastPara="1" wrap="square" lIns="0" tIns="0" rIns="0" bIns="0" anchor="t" anchorCtr="0">
            <a:spAutoFit/>
          </a:bodyPr>
          <a:lstStyle/>
          <a:p>
            <a:pPr lvl="0">
              <a:lnSpc>
                <a:spcPct val="120000"/>
              </a:lnSpc>
            </a:pPr>
            <a:r>
              <a:rPr lang="en-US" sz="1800" dirty="0">
                <a:solidFill>
                  <a:srgbClr val="FFFFFF"/>
                </a:solidFill>
                <a:latin typeface="Slabo 27px"/>
                <a:ea typeface="Slabo 27px"/>
                <a:cs typeface="Slabo 27px"/>
                <a:sym typeface="Slabo 27px"/>
              </a:rPr>
              <a:t>Recommending games like your </a:t>
            </a:r>
            <a:r>
              <a:rPr lang="en-US" sz="1800" dirty="0" err="1">
                <a:solidFill>
                  <a:srgbClr val="FFFFFF"/>
                </a:solidFill>
                <a:latin typeface="Slabo 27px"/>
                <a:ea typeface="Slabo 27px"/>
                <a:cs typeface="Slabo 27px"/>
                <a:sym typeface="Slabo 27px"/>
              </a:rPr>
              <a:t>favourites</a:t>
            </a:r>
            <a:r>
              <a:rPr lang="en-US" sz="1800" dirty="0">
                <a:solidFill>
                  <a:srgbClr val="FFFFFF"/>
                </a:solidFill>
                <a:latin typeface="Slabo 27px"/>
                <a:ea typeface="Slabo 27px"/>
                <a:cs typeface="Slabo 27px"/>
                <a:sym typeface="Slabo 27px"/>
              </a:rPr>
              <a:t>. Games Finder. (2013, April 14). https://gameslikefinder.com/</a:t>
            </a:r>
          </a:p>
        </p:txBody>
      </p:sp>
      <p:sp>
        <p:nvSpPr>
          <p:cNvPr id="365" name="Google Shape;365;p21"/>
          <p:cNvSpPr/>
          <p:nvPr/>
        </p:nvSpPr>
        <p:spPr>
          <a:xfrm rot="-4378977">
            <a:off x="15299570" y="747191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txBody>
          <a:bodyPr/>
          <a:lstStyle/>
          <a:p>
            <a:endParaRPr lang="en-US"/>
          </a:p>
        </p:txBody>
      </p:sp>
      <p:sp>
        <p:nvSpPr>
          <p:cNvPr id="366" name="Google Shape;366;p21"/>
          <p:cNvSpPr/>
          <p:nvPr/>
        </p:nvSpPr>
        <p:spPr>
          <a:xfrm rot="-1616514">
            <a:off x="-2637843" y="7326178"/>
            <a:ext cx="4987264" cy="5369867"/>
          </a:xfrm>
          <a:custGeom>
            <a:avLst/>
            <a:gdLst/>
            <a:ahLst/>
            <a:cxnLst/>
            <a:rect l="l" t="t" r="r" b="b"/>
            <a:pathLst>
              <a:path w="4987264" h="5369867" extrusionOk="0">
                <a:moveTo>
                  <a:pt x="0" y="0"/>
                </a:moveTo>
                <a:lnTo>
                  <a:pt x="4987265" y="0"/>
                </a:lnTo>
                <a:lnTo>
                  <a:pt x="4987265" y="5369868"/>
                </a:lnTo>
                <a:lnTo>
                  <a:pt x="0" y="5369868"/>
                </a:lnTo>
                <a:lnTo>
                  <a:pt x="0" y="0"/>
                </a:lnTo>
                <a:close/>
              </a:path>
            </a:pathLst>
          </a:custGeom>
          <a:blipFill rotWithShape="1">
            <a:blip r:embed="rId5">
              <a:alphaModFix/>
            </a:blip>
            <a:stretch>
              <a:fillRect/>
            </a:stretch>
          </a:blipFill>
          <a:ln>
            <a:noFill/>
          </a:ln>
        </p:spPr>
        <p:txBody>
          <a:bodyPr/>
          <a:lstStyle/>
          <a:p>
            <a:endParaRPr lang="en-US"/>
          </a:p>
        </p:txBody>
      </p:sp>
      <p:sp>
        <p:nvSpPr>
          <p:cNvPr id="367" name="Google Shape;367;p21"/>
          <p:cNvSpPr/>
          <p:nvPr/>
        </p:nvSpPr>
        <p:spPr>
          <a:xfrm rot="8161676">
            <a:off x="12995610" y="-2370927"/>
            <a:ext cx="4987264" cy="5369867"/>
          </a:xfrm>
          <a:custGeom>
            <a:avLst/>
            <a:gdLst/>
            <a:ahLst/>
            <a:cxnLst/>
            <a:rect l="l" t="t" r="r" b="b"/>
            <a:pathLst>
              <a:path w="4987264" h="5369867" extrusionOk="0">
                <a:moveTo>
                  <a:pt x="0" y="0"/>
                </a:moveTo>
                <a:lnTo>
                  <a:pt x="4987264" y="0"/>
                </a:lnTo>
                <a:lnTo>
                  <a:pt x="4987264" y="5369867"/>
                </a:lnTo>
                <a:lnTo>
                  <a:pt x="0" y="5369867"/>
                </a:lnTo>
                <a:lnTo>
                  <a:pt x="0" y="0"/>
                </a:lnTo>
                <a:close/>
              </a:path>
            </a:pathLst>
          </a:custGeom>
          <a:blipFill rotWithShape="1">
            <a:blip r:embed="rId5">
              <a:alphaModFix/>
            </a:blip>
            <a:stretch>
              <a:fillRect/>
            </a:stretch>
          </a:blipFill>
          <a:ln>
            <a:noFill/>
          </a:ln>
        </p:spPr>
        <p:txBody>
          <a:bodyPr/>
          <a:lstStyle/>
          <a:p>
            <a:endParaRPr lang="en-US"/>
          </a:p>
        </p:txBody>
      </p:sp>
      <p:sp>
        <p:nvSpPr>
          <p:cNvPr id="368" name="Google Shape;368;p21"/>
          <p:cNvSpPr/>
          <p:nvPr/>
        </p:nvSpPr>
        <p:spPr>
          <a:xfrm>
            <a:off x="1028700" y="2754091"/>
            <a:ext cx="439455" cy="439455"/>
          </a:xfrm>
          <a:custGeom>
            <a:avLst/>
            <a:gdLst/>
            <a:ahLst/>
            <a:cxnLst/>
            <a:rect l="l" t="t" r="r" b="b"/>
            <a:pathLst>
              <a:path w="439455" h="439455" extrusionOk="0">
                <a:moveTo>
                  <a:pt x="0" y="0"/>
                </a:moveTo>
                <a:lnTo>
                  <a:pt x="439455" y="0"/>
                </a:lnTo>
                <a:lnTo>
                  <a:pt x="439455" y="439456"/>
                </a:lnTo>
                <a:lnTo>
                  <a:pt x="0" y="439456"/>
                </a:lnTo>
                <a:lnTo>
                  <a:pt x="0" y="0"/>
                </a:lnTo>
                <a:close/>
              </a:path>
            </a:pathLst>
          </a:custGeom>
          <a:blipFill rotWithShape="1">
            <a:blip r:embed="rId6">
              <a:alphaModFix/>
            </a:blip>
            <a:stretch>
              <a:fillRect/>
            </a:stretch>
          </a:blipFill>
          <a:ln>
            <a:noFill/>
          </a:ln>
        </p:spPr>
        <p:txBody>
          <a:bodyPr/>
          <a:lstStyle/>
          <a:p>
            <a:endParaRPr lang="en-US"/>
          </a:p>
        </p:txBody>
      </p:sp>
      <p:sp>
        <p:nvSpPr>
          <p:cNvPr id="371" name="Google Shape;371;p21"/>
          <p:cNvSpPr/>
          <p:nvPr/>
        </p:nvSpPr>
        <p:spPr>
          <a:xfrm>
            <a:off x="1028699" y="3977642"/>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US"/>
          </a:p>
        </p:txBody>
      </p:sp>
      <p:grpSp>
        <p:nvGrpSpPr>
          <p:cNvPr id="372" name="Google Shape;372;p21"/>
          <p:cNvGrpSpPr/>
          <p:nvPr/>
        </p:nvGrpSpPr>
        <p:grpSpPr>
          <a:xfrm>
            <a:off x="16758127" y="9063811"/>
            <a:ext cx="388978" cy="388978"/>
            <a:chOff x="0" y="0"/>
            <a:chExt cx="812800" cy="812800"/>
          </a:xfrm>
        </p:grpSpPr>
        <p:sp>
          <p:nvSpPr>
            <p:cNvPr id="373" name="Google Shape;37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5" name="Google Shape;375;p21"/>
          <p:cNvGrpSpPr/>
          <p:nvPr/>
        </p:nvGrpSpPr>
        <p:grpSpPr>
          <a:xfrm>
            <a:off x="4070236" y="9357748"/>
            <a:ext cx="388978" cy="388978"/>
            <a:chOff x="0" y="0"/>
            <a:chExt cx="812800" cy="812800"/>
          </a:xfrm>
        </p:grpSpPr>
        <p:sp>
          <p:nvSpPr>
            <p:cNvPr id="376" name="Google Shape;37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71;p21">
            <a:extLst>
              <a:ext uri="{FF2B5EF4-FFF2-40B4-BE49-F238E27FC236}">
                <a16:creationId xmlns:a16="http://schemas.microsoft.com/office/drawing/2014/main" id="{4A7F6DC4-AFAA-DF58-932B-73B3B428FD45}"/>
              </a:ext>
            </a:extLst>
          </p:cNvPr>
          <p:cNvSpPr/>
          <p:nvPr/>
        </p:nvSpPr>
        <p:spPr>
          <a:xfrm>
            <a:off x="1028700" y="5552615"/>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US"/>
          </a:p>
        </p:txBody>
      </p:sp>
      <p:sp>
        <p:nvSpPr>
          <p:cNvPr id="5" name="Google Shape;359;p21">
            <a:extLst>
              <a:ext uri="{FF2B5EF4-FFF2-40B4-BE49-F238E27FC236}">
                <a16:creationId xmlns:a16="http://schemas.microsoft.com/office/drawing/2014/main" id="{27391E63-3E06-1152-9CBA-5F55C7667168}"/>
              </a:ext>
            </a:extLst>
          </p:cNvPr>
          <p:cNvSpPr txBox="1"/>
          <p:nvPr/>
        </p:nvSpPr>
        <p:spPr>
          <a:xfrm>
            <a:off x="1787356" y="5550904"/>
            <a:ext cx="4159200" cy="332399"/>
          </a:xfrm>
          <a:prstGeom prst="rect">
            <a:avLst/>
          </a:prstGeom>
          <a:noFill/>
          <a:ln>
            <a:noFill/>
          </a:ln>
        </p:spPr>
        <p:txBody>
          <a:bodyPr spcFirstLastPara="1" wrap="square" lIns="0" tIns="0" rIns="0" bIns="0" anchor="t" anchorCtr="0">
            <a:spAutoFit/>
          </a:bodyPr>
          <a:lstStyle/>
          <a:p>
            <a:pPr lvl="0">
              <a:lnSpc>
                <a:spcPct val="120000"/>
              </a:lnSpc>
            </a:pPr>
            <a:r>
              <a:rPr lang="en-US" sz="1800" dirty="0">
                <a:solidFill>
                  <a:srgbClr val="FFFFFF"/>
                </a:solidFill>
                <a:latin typeface="Slabo 27px"/>
                <a:ea typeface="Slabo 27px"/>
                <a:cs typeface="Slabo 27px"/>
                <a:sym typeface="Slabo 27px"/>
              </a:rPr>
              <a:t>Twitch. (2002, July 5). https://www.twitch.tv/</a:t>
            </a:r>
          </a:p>
        </p:txBody>
      </p:sp>
      <p:sp>
        <p:nvSpPr>
          <p:cNvPr id="6" name="Google Shape;371;p21">
            <a:extLst>
              <a:ext uri="{FF2B5EF4-FFF2-40B4-BE49-F238E27FC236}">
                <a16:creationId xmlns:a16="http://schemas.microsoft.com/office/drawing/2014/main" id="{17B7B329-5F37-EC9E-62E2-7BB2649BB431}"/>
              </a:ext>
            </a:extLst>
          </p:cNvPr>
          <p:cNvSpPr/>
          <p:nvPr/>
        </p:nvSpPr>
        <p:spPr>
          <a:xfrm>
            <a:off x="1057391" y="6586336"/>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US"/>
          </a:p>
        </p:txBody>
      </p:sp>
      <p:sp>
        <p:nvSpPr>
          <p:cNvPr id="7" name="Google Shape;359;p21">
            <a:extLst>
              <a:ext uri="{FF2B5EF4-FFF2-40B4-BE49-F238E27FC236}">
                <a16:creationId xmlns:a16="http://schemas.microsoft.com/office/drawing/2014/main" id="{9CA44337-21FF-7807-8226-55A2F065A5B1}"/>
              </a:ext>
            </a:extLst>
          </p:cNvPr>
          <p:cNvSpPr txBox="1"/>
          <p:nvPr/>
        </p:nvSpPr>
        <p:spPr>
          <a:xfrm>
            <a:off x="1787356" y="6307465"/>
            <a:ext cx="4159200" cy="997196"/>
          </a:xfrm>
          <a:prstGeom prst="rect">
            <a:avLst/>
          </a:prstGeom>
          <a:noFill/>
          <a:ln>
            <a:noFill/>
          </a:ln>
        </p:spPr>
        <p:txBody>
          <a:bodyPr spcFirstLastPara="1" wrap="square" lIns="0" tIns="0" rIns="0" bIns="0" anchor="t" anchorCtr="0">
            <a:spAutoFit/>
          </a:bodyPr>
          <a:lstStyle/>
          <a:p>
            <a:pPr lvl="0">
              <a:lnSpc>
                <a:spcPct val="120000"/>
              </a:lnSpc>
            </a:pPr>
            <a:r>
              <a:rPr lang="en-US" sz="1800" dirty="0">
                <a:solidFill>
                  <a:srgbClr val="FFFFFF"/>
                </a:solidFill>
                <a:latin typeface="Slabo 27px"/>
                <a:ea typeface="Slabo 27px"/>
                <a:cs typeface="Slabo 27px"/>
                <a:sym typeface="Slabo 27px"/>
              </a:rPr>
              <a:t>Video game news, reviews, and walkthroughs. IGN. (1998, December 3). https://www.ign.com/</a:t>
            </a:r>
          </a:p>
        </p:txBody>
      </p:sp>
      <p:sp>
        <p:nvSpPr>
          <p:cNvPr id="8" name="Google Shape;371;p21">
            <a:extLst>
              <a:ext uri="{FF2B5EF4-FFF2-40B4-BE49-F238E27FC236}">
                <a16:creationId xmlns:a16="http://schemas.microsoft.com/office/drawing/2014/main" id="{14575A94-667C-8334-6824-B89E4339301E}"/>
              </a:ext>
            </a:extLst>
          </p:cNvPr>
          <p:cNvSpPr/>
          <p:nvPr/>
        </p:nvSpPr>
        <p:spPr>
          <a:xfrm>
            <a:off x="1057391" y="7741199"/>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US"/>
          </a:p>
        </p:txBody>
      </p:sp>
      <p:sp>
        <p:nvSpPr>
          <p:cNvPr id="9" name="Google Shape;359;p21">
            <a:extLst>
              <a:ext uri="{FF2B5EF4-FFF2-40B4-BE49-F238E27FC236}">
                <a16:creationId xmlns:a16="http://schemas.microsoft.com/office/drawing/2014/main" id="{130E0FC9-A9F2-A5AE-4EE0-E7738E061D97}"/>
              </a:ext>
            </a:extLst>
          </p:cNvPr>
          <p:cNvSpPr txBox="1"/>
          <p:nvPr/>
        </p:nvSpPr>
        <p:spPr>
          <a:xfrm>
            <a:off x="1787356" y="7733274"/>
            <a:ext cx="7099870" cy="997196"/>
          </a:xfrm>
          <a:prstGeom prst="rect">
            <a:avLst/>
          </a:prstGeom>
          <a:noFill/>
          <a:ln>
            <a:noFill/>
          </a:ln>
        </p:spPr>
        <p:txBody>
          <a:bodyPr spcFirstLastPara="1" wrap="square" lIns="0" tIns="0" rIns="0" bIns="0" anchor="t" anchorCtr="0">
            <a:spAutoFit/>
          </a:bodyPr>
          <a:lstStyle/>
          <a:p>
            <a:pPr lvl="0">
              <a:lnSpc>
                <a:spcPct val="120000"/>
              </a:lnSpc>
            </a:pPr>
            <a:r>
              <a:rPr lang="en-US" sz="1800" dirty="0">
                <a:solidFill>
                  <a:srgbClr val="FFFFFF"/>
                </a:solidFill>
                <a:latin typeface="Slabo 27px"/>
                <a:ea typeface="Slabo 27px"/>
                <a:cs typeface="Slabo 27px"/>
                <a:sym typeface="Slabo 27px"/>
              </a:rPr>
              <a:t>Owning a video game is much harder than it should be in 2022. (2022, August 11). Digital Trends. https://www.digitaltrends.com/gaming/game-ownership-digital-media-players-weigh</a:t>
            </a:r>
          </a:p>
        </p:txBody>
      </p:sp>
      <p:sp>
        <p:nvSpPr>
          <p:cNvPr id="14" name="Google Shape;371;p21">
            <a:extLst>
              <a:ext uri="{FF2B5EF4-FFF2-40B4-BE49-F238E27FC236}">
                <a16:creationId xmlns:a16="http://schemas.microsoft.com/office/drawing/2014/main" id="{EE8D15F6-1FFB-C0DC-AD03-91880FDFBF3E}"/>
              </a:ext>
            </a:extLst>
          </p:cNvPr>
          <p:cNvSpPr/>
          <p:nvPr/>
        </p:nvSpPr>
        <p:spPr>
          <a:xfrm>
            <a:off x="1057390" y="4781620"/>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US"/>
          </a:p>
        </p:txBody>
      </p:sp>
      <p:sp>
        <p:nvSpPr>
          <p:cNvPr id="15" name="Google Shape;359;p21">
            <a:extLst>
              <a:ext uri="{FF2B5EF4-FFF2-40B4-BE49-F238E27FC236}">
                <a16:creationId xmlns:a16="http://schemas.microsoft.com/office/drawing/2014/main" id="{5EAE8AD9-1C03-A8E4-E589-4F935D3AFABC}"/>
              </a:ext>
            </a:extLst>
          </p:cNvPr>
          <p:cNvSpPr txBox="1"/>
          <p:nvPr/>
        </p:nvSpPr>
        <p:spPr>
          <a:xfrm>
            <a:off x="1787356" y="4835147"/>
            <a:ext cx="7356644" cy="332399"/>
          </a:xfrm>
          <a:prstGeom prst="rect">
            <a:avLst/>
          </a:prstGeom>
          <a:noFill/>
          <a:ln>
            <a:noFill/>
          </a:ln>
        </p:spPr>
        <p:txBody>
          <a:bodyPr spcFirstLastPara="1" wrap="square" lIns="0" tIns="0" rIns="0" bIns="0" anchor="t" anchorCtr="0">
            <a:spAutoFit/>
          </a:bodyPr>
          <a:lstStyle/>
          <a:p>
            <a:pPr lvl="0">
              <a:lnSpc>
                <a:spcPct val="120000"/>
              </a:lnSpc>
            </a:pPr>
            <a:r>
              <a:rPr lang="en-US" sz="1800" dirty="0">
                <a:solidFill>
                  <a:srgbClr val="FFFFFF"/>
                </a:solidFill>
                <a:latin typeface="Slabo 27px"/>
                <a:ea typeface="Slabo 27px"/>
                <a:cs typeface="Slabo 27px"/>
                <a:sym typeface="Slabo 27px"/>
              </a:rPr>
              <a:t>YouTube. (2005, April 28). YouTube. https://www.youtube.com/ </a:t>
            </a:r>
          </a:p>
        </p:txBody>
      </p:sp>
    </p:spTree>
    <p:extLst>
      <p:ext uri="{BB962C8B-B14F-4D97-AF65-F5344CB8AC3E}">
        <p14:creationId xmlns:p14="http://schemas.microsoft.com/office/powerpoint/2010/main" val="745386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47"/>
        <p:cNvGrpSpPr/>
        <p:nvPr/>
      </p:nvGrpSpPr>
      <p:grpSpPr>
        <a:xfrm>
          <a:off x="0" y="0"/>
          <a:ext cx="0" cy="0"/>
          <a:chOff x="0" y="0"/>
          <a:chExt cx="0" cy="0"/>
        </a:xfrm>
      </p:grpSpPr>
      <p:sp>
        <p:nvSpPr>
          <p:cNvPr id="548" name="Google Shape;548;p30"/>
          <p:cNvSpPr/>
          <p:nvPr/>
        </p:nvSpPr>
        <p:spPr>
          <a:xfrm>
            <a:off x="-3910071" y="-2922472"/>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3">
              <a:alphaModFix/>
            </a:blip>
            <a:stretch>
              <a:fillRect/>
            </a:stretch>
          </a:blipFill>
          <a:ln>
            <a:noFill/>
          </a:ln>
        </p:spPr>
        <p:txBody>
          <a:bodyPr/>
          <a:lstStyle/>
          <a:p>
            <a:endParaRPr lang="en-US"/>
          </a:p>
        </p:txBody>
      </p:sp>
      <p:sp>
        <p:nvSpPr>
          <p:cNvPr id="549" name="Google Shape;549;p30"/>
          <p:cNvSpPr/>
          <p:nvPr/>
        </p:nvSpPr>
        <p:spPr>
          <a:xfrm rot="10800000">
            <a:off x="9528089" y="1431473"/>
            <a:ext cx="9877542" cy="9470094"/>
          </a:xfrm>
          <a:custGeom>
            <a:avLst/>
            <a:gdLst/>
            <a:ahLst/>
            <a:cxnLst/>
            <a:rect l="l" t="t" r="r" b="b"/>
            <a:pathLst>
              <a:path w="9877542" h="9470094" extrusionOk="0">
                <a:moveTo>
                  <a:pt x="0" y="0"/>
                </a:moveTo>
                <a:lnTo>
                  <a:pt x="9877542" y="0"/>
                </a:lnTo>
                <a:lnTo>
                  <a:pt x="9877542" y="9470094"/>
                </a:lnTo>
                <a:lnTo>
                  <a:pt x="0" y="9470094"/>
                </a:lnTo>
                <a:lnTo>
                  <a:pt x="0" y="0"/>
                </a:lnTo>
                <a:close/>
              </a:path>
            </a:pathLst>
          </a:custGeom>
          <a:blipFill rotWithShape="1">
            <a:blip r:embed="rId3">
              <a:alphaModFix/>
            </a:blip>
            <a:stretch>
              <a:fillRect/>
            </a:stretch>
          </a:blipFill>
          <a:ln>
            <a:noFill/>
          </a:ln>
        </p:spPr>
        <p:txBody>
          <a:bodyPr/>
          <a:lstStyle/>
          <a:p>
            <a:endParaRPr lang="en-US"/>
          </a:p>
        </p:txBody>
      </p:sp>
      <p:sp>
        <p:nvSpPr>
          <p:cNvPr id="550" name="Google Shape;550;p30"/>
          <p:cNvSpPr txBox="1"/>
          <p:nvPr/>
        </p:nvSpPr>
        <p:spPr>
          <a:xfrm>
            <a:off x="-964219" y="3927270"/>
            <a:ext cx="10829854"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Questions or Feedback!</a:t>
            </a:r>
            <a:endParaRPr dirty="0"/>
          </a:p>
        </p:txBody>
      </p:sp>
      <p:grpSp>
        <p:nvGrpSpPr>
          <p:cNvPr id="552" name="Google Shape;552;p30"/>
          <p:cNvGrpSpPr/>
          <p:nvPr/>
        </p:nvGrpSpPr>
        <p:grpSpPr>
          <a:xfrm>
            <a:off x="8660146" y="2976042"/>
            <a:ext cx="8019318" cy="4821615"/>
            <a:chOff x="0" y="0"/>
            <a:chExt cx="10692424" cy="6428820"/>
          </a:xfrm>
        </p:grpSpPr>
        <p:sp>
          <p:nvSpPr>
            <p:cNvPr id="553" name="Google Shape;553;p30"/>
            <p:cNvSpPr/>
            <p:nvPr/>
          </p:nvSpPr>
          <p:spPr>
            <a:xfrm>
              <a:off x="0" y="0"/>
              <a:ext cx="10692424" cy="6428820"/>
            </a:xfrm>
            <a:custGeom>
              <a:avLst/>
              <a:gdLst/>
              <a:ahLst/>
              <a:cxnLst/>
              <a:rect l="l" t="t" r="r" b="b"/>
              <a:pathLst>
                <a:path w="10692424" h="6428820" extrusionOk="0">
                  <a:moveTo>
                    <a:pt x="0" y="0"/>
                  </a:moveTo>
                  <a:lnTo>
                    <a:pt x="10692424" y="0"/>
                  </a:lnTo>
                  <a:lnTo>
                    <a:pt x="10692424" y="6428820"/>
                  </a:lnTo>
                  <a:lnTo>
                    <a:pt x="0" y="6428820"/>
                  </a:lnTo>
                  <a:lnTo>
                    <a:pt x="0" y="0"/>
                  </a:lnTo>
                  <a:close/>
                </a:path>
              </a:pathLst>
            </a:custGeom>
            <a:blipFill rotWithShape="1">
              <a:blip r:embed="rId4">
                <a:alphaModFix/>
              </a:blip>
              <a:stretch>
                <a:fillRect/>
              </a:stretch>
            </a:blipFill>
            <a:ln>
              <a:noFill/>
            </a:ln>
          </p:spPr>
          <p:txBody>
            <a:bodyPr/>
            <a:lstStyle/>
            <a:p>
              <a:endParaRPr lang="en-US"/>
            </a:p>
          </p:txBody>
        </p:sp>
        <p:sp>
          <p:nvSpPr>
            <p:cNvPr id="554" name="Google Shape;554;p30"/>
            <p:cNvSpPr/>
            <p:nvPr/>
          </p:nvSpPr>
          <p:spPr>
            <a:xfrm>
              <a:off x="1228059" y="433630"/>
              <a:ext cx="8461769" cy="5103715"/>
            </a:xfrm>
            <a:custGeom>
              <a:avLst/>
              <a:gdLst/>
              <a:ahLst/>
              <a:cxnLst/>
              <a:rect l="l" t="t" r="r" b="b"/>
              <a:pathLst>
                <a:path w="8461769" h="5103715" extrusionOk="0">
                  <a:moveTo>
                    <a:pt x="0" y="0"/>
                  </a:moveTo>
                  <a:lnTo>
                    <a:pt x="8461769" y="0"/>
                  </a:lnTo>
                  <a:lnTo>
                    <a:pt x="8461769" y="5103714"/>
                  </a:lnTo>
                  <a:lnTo>
                    <a:pt x="0" y="5103714"/>
                  </a:lnTo>
                  <a:lnTo>
                    <a:pt x="0" y="0"/>
                  </a:lnTo>
                  <a:close/>
                </a:path>
              </a:pathLst>
            </a:custGeom>
            <a:blipFill rotWithShape="1">
              <a:blip r:embed="rId5">
                <a:alphaModFix/>
              </a:blip>
              <a:stretch>
                <a:fillRect l="-2262" t="-104717" b="-49593"/>
              </a:stretch>
            </a:blipFill>
            <a:ln>
              <a:noFill/>
            </a:ln>
          </p:spPr>
          <p:txBody>
            <a:bodyPr/>
            <a:lstStyle/>
            <a:p>
              <a:endParaRPr lang="en-US"/>
            </a:p>
          </p:txBody>
        </p:sp>
      </p:grpSp>
      <p:grpSp>
        <p:nvGrpSpPr>
          <p:cNvPr id="555" name="Google Shape;555;p30"/>
          <p:cNvGrpSpPr/>
          <p:nvPr/>
        </p:nvGrpSpPr>
        <p:grpSpPr>
          <a:xfrm>
            <a:off x="1779783" y="1812574"/>
            <a:ext cx="388978" cy="388978"/>
            <a:chOff x="0" y="0"/>
            <a:chExt cx="812800" cy="812800"/>
          </a:xfrm>
        </p:grpSpPr>
        <p:sp>
          <p:nvSpPr>
            <p:cNvPr id="556" name="Google Shape;556;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8" name="Google Shape;558;p30"/>
          <p:cNvGrpSpPr/>
          <p:nvPr/>
        </p:nvGrpSpPr>
        <p:grpSpPr>
          <a:xfrm>
            <a:off x="14917054" y="1236984"/>
            <a:ext cx="388978" cy="388978"/>
            <a:chOff x="0" y="0"/>
            <a:chExt cx="812800" cy="812800"/>
          </a:xfrm>
        </p:grpSpPr>
        <p:sp>
          <p:nvSpPr>
            <p:cNvPr id="559" name="Google Shape;55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1" name="Google Shape;561;p30"/>
          <p:cNvGrpSpPr/>
          <p:nvPr/>
        </p:nvGrpSpPr>
        <p:grpSpPr>
          <a:xfrm>
            <a:off x="14077882" y="9258300"/>
            <a:ext cx="388978" cy="388978"/>
            <a:chOff x="0" y="0"/>
            <a:chExt cx="812800" cy="812800"/>
          </a:xfrm>
        </p:grpSpPr>
        <p:sp>
          <p:nvSpPr>
            <p:cNvPr id="562" name="Google Shape;562;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4" name="Google Shape;564;p30"/>
          <p:cNvGrpSpPr/>
          <p:nvPr/>
        </p:nvGrpSpPr>
        <p:grpSpPr>
          <a:xfrm>
            <a:off x="2526138" y="8182460"/>
            <a:ext cx="388978" cy="388978"/>
            <a:chOff x="0" y="0"/>
            <a:chExt cx="812800" cy="812800"/>
          </a:xfrm>
        </p:grpSpPr>
        <p:sp>
          <p:nvSpPr>
            <p:cNvPr id="565" name="Google Shape;56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00857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86"/>
        <p:cNvGrpSpPr/>
        <p:nvPr/>
      </p:nvGrpSpPr>
      <p:grpSpPr>
        <a:xfrm>
          <a:off x="0" y="0"/>
          <a:ext cx="0" cy="0"/>
          <a:chOff x="0" y="0"/>
          <a:chExt cx="0" cy="0"/>
        </a:xfrm>
      </p:grpSpPr>
      <p:sp>
        <p:nvSpPr>
          <p:cNvPr id="187" name="Google Shape;187;p16"/>
          <p:cNvSpPr/>
          <p:nvPr/>
        </p:nvSpPr>
        <p:spPr>
          <a:xfrm rot="4547359">
            <a:off x="-4831053" y="-4865824"/>
            <a:ext cx="9662106" cy="10403344"/>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US"/>
          </a:p>
        </p:txBody>
      </p:sp>
      <p:sp>
        <p:nvSpPr>
          <p:cNvPr id="188" name="Google Shape;188;p16"/>
          <p:cNvSpPr/>
          <p:nvPr/>
        </p:nvSpPr>
        <p:spPr>
          <a:xfrm rot="-934622">
            <a:off x="-5656827" y="3626026"/>
            <a:ext cx="10765991" cy="11591915"/>
          </a:xfrm>
          <a:custGeom>
            <a:avLst/>
            <a:gdLst/>
            <a:ahLst/>
            <a:cxnLst/>
            <a:rect l="l" t="t" r="r" b="b"/>
            <a:pathLst>
              <a:path w="10765991" h="11591915" extrusionOk="0">
                <a:moveTo>
                  <a:pt x="0" y="0"/>
                </a:moveTo>
                <a:lnTo>
                  <a:pt x="10765991" y="0"/>
                </a:lnTo>
                <a:lnTo>
                  <a:pt x="10765991" y="11591914"/>
                </a:lnTo>
                <a:lnTo>
                  <a:pt x="0" y="11591914"/>
                </a:lnTo>
                <a:lnTo>
                  <a:pt x="0" y="0"/>
                </a:lnTo>
                <a:close/>
              </a:path>
            </a:pathLst>
          </a:custGeom>
          <a:blipFill rotWithShape="1">
            <a:blip r:embed="rId4">
              <a:alphaModFix/>
            </a:blip>
            <a:stretch>
              <a:fillRect/>
            </a:stretch>
          </a:blipFill>
          <a:ln>
            <a:noFill/>
          </a:ln>
        </p:spPr>
        <p:txBody>
          <a:bodyPr/>
          <a:lstStyle/>
          <a:p>
            <a:endParaRPr lang="en-US"/>
          </a:p>
        </p:txBody>
      </p:sp>
      <p:sp>
        <p:nvSpPr>
          <p:cNvPr id="189" name="Google Shape;189;p16"/>
          <p:cNvSpPr txBox="1"/>
          <p:nvPr/>
        </p:nvSpPr>
        <p:spPr>
          <a:xfrm>
            <a:off x="3384961" y="3802202"/>
            <a:ext cx="12131447" cy="2060595"/>
          </a:xfrm>
          <a:prstGeom prst="rect">
            <a:avLst/>
          </a:prstGeom>
          <a:noFill/>
          <a:ln>
            <a:noFill/>
          </a:ln>
        </p:spPr>
        <p:txBody>
          <a:bodyPr spcFirstLastPara="1" wrap="square" lIns="0" tIns="0" rIns="0" bIns="0" anchor="t" anchorCtr="0">
            <a:spAutoFit/>
          </a:bodyPr>
          <a:lstStyle/>
          <a:p>
            <a:pPr marL="0" marR="0" lvl="0" indent="0" algn="just" rtl="0">
              <a:lnSpc>
                <a:spcPct val="120007"/>
              </a:lnSpc>
              <a:spcBef>
                <a:spcPts val="0"/>
              </a:spcBef>
              <a:spcAft>
                <a:spcPts val="0"/>
              </a:spcAft>
              <a:buNone/>
            </a:pPr>
            <a:r>
              <a:rPr lang="en-US" sz="13520" b="0" i="0" u="none" strike="noStrike" cap="none" dirty="0">
                <a:solidFill>
                  <a:srgbClr val="FFD33B"/>
                </a:solidFill>
                <a:latin typeface="Black Ops One"/>
                <a:ea typeface="Black Ops One"/>
                <a:cs typeface="Black Ops One"/>
                <a:sym typeface="Black Ops One"/>
              </a:rPr>
              <a:t>Introduction</a:t>
            </a:r>
            <a:endParaRPr dirty="0"/>
          </a:p>
        </p:txBody>
      </p:sp>
      <p:sp>
        <p:nvSpPr>
          <p:cNvPr id="190" name="Google Shape;190;p16"/>
          <p:cNvSpPr/>
          <p:nvPr/>
        </p:nvSpPr>
        <p:spPr>
          <a:xfrm rot="10328858">
            <a:off x="13742530" y="-3434733"/>
            <a:ext cx="8855263" cy="9534604"/>
          </a:xfrm>
          <a:custGeom>
            <a:avLst/>
            <a:gdLst/>
            <a:ahLst/>
            <a:cxnLst/>
            <a:rect l="l" t="t" r="r" b="b"/>
            <a:pathLst>
              <a:path w="8855263" h="9534604" extrusionOk="0">
                <a:moveTo>
                  <a:pt x="0" y="0"/>
                </a:moveTo>
                <a:lnTo>
                  <a:pt x="8855263" y="0"/>
                </a:lnTo>
                <a:lnTo>
                  <a:pt x="8855263" y="9534604"/>
                </a:lnTo>
                <a:lnTo>
                  <a:pt x="0" y="9534604"/>
                </a:lnTo>
                <a:lnTo>
                  <a:pt x="0" y="0"/>
                </a:lnTo>
                <a:close/>
              </a:path>
            </a:pathLst>
          </a:custGeom>
          <a:blipFill rotWithShape="1">
            <a:blip r:embed="rId4">
              <a:alphaModFix/>
            </a:blip>
            <a:stretch>
              <a:fillRect/>
            </a:stretch>
          </a:blipFill>
          <a:ln>
            <a:noFill/>
          </a:ln>
        </p:spPr>
        <p:txBody>
          <a:bodyPr/>
          <a:lstStyle/>
          <a:p>
            <a:endParaRPr lang="en-US"/>
          </a:p>
        </p:txBody>
      </p:sp>
      <p:sp>
        <p:nvSpPr>
          <p:cNvPr id="191" name="Google Shape;191;p16"/>
          <p:cNvSpPr/>
          <p:nvPr/>
        </p:nvSpPr>
        <p:spPr>
          <a:xfrm rot="-2910913">
            <a:off x="14096644" y="4493387"/>
            <a:ext cx="9662106" cy="10403344"/>
          </a:xfrm>
          <a:custGeom>
            <a:avLst/>
            <a:gdLst/>
            <a:ahLst/>
            <a:cxnLst/>
            <a:rect l="l" t="t" r="r" b="b"/>
            <a:pathLst>
              <a:path w="9662106" h="10403344" extrusionOk="0">
                <a:moveTo>
                  <a:pt x="0" y="0"/>
                </a:moveTo>
                <a:lnTo>
                  <a:pt x="9662105" y="0"/>
                </a:lnTo>
                <a:lnTo>
                  <a:pt x="9662105" y="10403344"/>
                </a:lnTo>
                <a:lnTo>
                  <a:pt x="0" y="10403344"/>
                </a:lnTo>
                <a:lnTo>
                  <a:pt x="0" y="0"/>
                </a:lnTo>
                <a:close/>
              </a:path>
            </a:pathLst>
          </a:custGeom>
          <a:blipFill rotWithShape="1">
            <a:blip r:embed="rId3">
              <a:alphaModFix/>
            </a:blip>
            <a:stretch>
              <a:fillRect/>
            </a:stretch>
          </a:blipFill>
          <a:ln>
            <a:noFill/>
          </a:ln>
        </p:spPr>
        <p:txBody>
          <a:bodyPr/>
          <a:lstStyle/>
          <a:p>
            <a:endParaRPr lang="en-US"/>
          </a:p>
        </p:txBody>
      </p:sp>
      <p:sp>
        <p:nvSpPr>
          <p:cNvPr id="192" name="Google Shape;192;p16"/>
          <p:cNvSpPr/>
          <p:nvPr/>
        </p:nvSpPr>
        <p:spPr>
          <a:xfrm rot="-898220">
            <a:off x="15205938" y="7827501"/>
            <a:ext cx="2056657" cy="1871558"/>
          </a:xfrm>
          <a:custGeom>
            <a:avLst/>
            <a:gdLst/>
            <a:ahLst/>
            <a:cxnLst/>
            <a:rect l="l" t="t" r="r" b="b"/>
            <a:pathLst>
              <a:path w="2056657" h="1871558" extrusionOk="0">
                <a:moveTo>
                  <a:pt x="0" y="0"/>
                </a:moveTo>
                <a:lnTo>
                  <a:pt x="2056657" y="0"/>
                </a:lnTo>
                <a:lnTo>
                  <a:pt x="2056657" y="1871558"/>
                </a:lnTo>
                <a:lnTo>
                  <a:pt x="0" y="1871558"/>
                </a:lnTo>
                <a:lnTo>
                  <a:pt x="0" y="0"/>
                </a:lnTo>
                <a:close/>
              </a:path>
            </a:pathLst>
          </a:custGeom>
          <a:blipFill rotWithShape="1">
            <a:blip r:embed="rId5">
              <a:alphaModFix/>
            </a:blip>
            <a:stretch>
              <a:fillRect/>
            </a:stretch>
          </a:blipFill>
          <a:ln>
            <a:noFill/>
          </a:ln>
        </p:spPr>
        <p:txBody>
          <a:bodyPr/>
          <a:lstStyle/>
          <a:p>
            <a:endParaRPr lang="en-US"/>
          </a:p>
        </p:txBody>
      </p:sp>
      <p:sp>
        <p:nvSpPr>
          <p:cNvPr id="193" name="Google Shape;193;p16"/>
          <p:cNvSpPr/>
          <p:nvPr/>
        </p:nvSpPr>
        <p:spPr>
          <a:xfrm rot="8730789">
            <a:off x="1268710" y="94125"/>
            <a:ext cx="2908908" cy="2647107"/>
          </a:xfrm>
          <a:custGeom>
            <a:avLst/>
            <a:gdLst/>
            <a:ahLst/>
            <a:cxnLst/>
            <a:rect l="l" t="t" r="r" b="b"/>
            <a:pathLst>
              <a:path w="2908908" h="2647107" extrusionOk="0">
                <a:moveTo>
                  <a:pt x="0" y="0"/>
                </a:moveTo>
                <a:lnTo>
                  <a:pt x="2908908" y="0"/>
                </a:lnTo>
                <a:lnTo>
                  <a:pt x="2908908" y="2647106"/>
                </a:lnTo>
                <a:lnTo>
                  <a:pt x="0" y="2647106"/>
                </a:lnTo>
                <a:lnTo>
                  <a:pt x="0" y="0"/>
                </a:lnTo>
                <a:close/>
              </a:path>
            </a:pathLst>
          </a:custGeom>
          <a:blipFill rotWithShape="1">
            <a:blip r:embed="rId6">
              <a:alphaModFix/>
            </a:blip>
            <a:stretch>
              <a:fillRect/>
            </a:stretch>
          </a:blipFill>
          <a:ln>
            <a:noFill/>
          </a:ln>
        </p:spPr>
        <p:txBody>
          <a:bodyPr/>
          <a:lstStyle/>
          <a:p>
            <a:endParaRPr lang="en-US"/>
          </a:p>
        </p:txBody>
      </p:sp>
      <p:sp>
        <p:nvSpPr>
          <p:cNvPr id="194" name="Google Shape;194;p16"/>
          <p:cNvSpPr/>
          <p:nvPr/>
        </p:nvSpPr>
        <p:spPr>
          <a:xfrm>
            <a:off x="16623245" y="335848"/>
            <a:ext cx="3558812" cy="3033887"/>
          </a:xfrm>
          <a:custGeom>
            <a:avLst/>
            <a:gdLst/>
            <a:ahLst/>
            <a:cxnLst/>
            <a:rect l="l" t="t" r="r" b="b"/>
            <a:pathLst>
              <a:path w="3558812" h="3033887" extrusionOk="0">
                <a:moveTo>
                  <a:pt x="0" y="0"/>
                </a:moveTo>
                <a:lnTo>
                  <a:pt x="3558811" y="0"/>
                </a:lnTo>
                <a:lnTo>
                  <a:pt x="3558811" y="3033887"/>
                </a:lnTo>
                <a:lnTo>
                  <a:pt x="0" y="3033887"/>
                </a:lnTo>
                <a:lnTo>
                  <a:pt x="0" y="0"/>
                </a:lnTo>
                <a:close/>
              </a:path>
            </a:pathLst>
          </a:custGeom>
          <a:blipFill rotWithShape="1">
            <a:blip r:embed="rId7">
              <a:alphaModFix/>
            </a:blip>
            <a:stretch>
              <a:fillRect/>
            </a:stretch>
          </a:blipFill>
          <a:ln>
            <a:noFill/>
          </a:ln>
        </p:spPr>
        <p:txBody>
          <a:bodyPr/>
          <a:lstStyle/>
          <a:p>
            <a:endParaRPr lang="en-US"/>
          </a:p>
        </p:txBody>
      </p:sp>
      <p:sp>
        <p:nvSpPr>
          <p:cNvPr id="195" name="Google Shape;195;p16"/>
          <p:cNvSpPr/>
          <p:nvPr/>
        </p:nvSpPr>
        <p:spPr>
          <a:xfrm rot="-1285177">
            <a:off x="-913673" y="7669438"/>
            <a:ext cx="2250764" cy="1918776"/>
          </a:xfrm>
          <a:custGeom>
            <a:avLst/>
            <a:gdLst/>
            <a:ahLst/>
            <a:cxnLst/>
            <a:rect l="l" t="t" r="r" b="b"/>
            <a:pathLst>
              <a:path w="2250764" h="1918776" extrusionOk="0">
                <a:moveTo>
                  <a:pt x="0" y="0"/>
                </a:moveTo>
                <a:lnTo>
                  <a:pt x="2250765" y="0"/>
                </a:lnTo>
                <a:lnTo>
                  <a:pt x="2250765" y="1918777"/>
                </a:lnTo>
                <a:lnTo>
                  <a:pt x="0" y="1918777"/>
                </a:lnTo>
                <a:lnTo>
                  <a:pt x="0" y="0"/>
                </a:lnTo>
                <a:close/>
              </a:path>
            </a:pathLst>
          </a:custGeom>
          <a:blipFill rotWithShape="1">
            <a:blip r:embed="rId8">
              <a:alphaModFix/>
            </a:blip>
            <a:stretch>
              <a:fillRect/>
            </a:stretch>
          </a:blipFill>
          <a:ln>
            <a:noFill/>
          </a:ln>
        </p:spPr>
        <p:txBody>
          <a:bodyPr/>
          <a:lstStyle/>
          <a:p>
            <a:endParaRPr lang="en-US"/>
          </a:p>
        </p:txBody>
      </p:sp>
      <p:sp>
        <p:nvSpPr>
          <p:cNvPr id="196" name="Google Shape;196;p16"/>
          <p:cNvSpPr/>
          <p:nvPr/>
        </p:nvSpPr>
        <p:spPr>
          <a:xfrm>
            <a:off x="11680488" y="1442012"/>
            <a:ext cx="1911512" cy="2057400"/>
          </a:xfrm>
          <a:custGeom>
            <a:avLst/>
            <a:gdLst/>
            <a:ahLst/>
            <a:cxnLst/>
            <a:rect l="l" t="t" r="r" b="b"/>
            <a:pathLst>
              <a:path w="1911512" h="2057400" extrusionOk="0">
                <a:moveTo>
                  <a:pt x="0" y="0"/>
                </a:moveTo>
                <a:lnTo>
                  <a:pt x="1911512" y="0"/>
                </a:lnTo>
                <a:lnTo>
                  <a:pt x="1911512" y="2057400"/>
                </a:lnTo>
                <a:lnTo>
                  <a:pt x="0" y="2057400"/>
                </a:lnTo>
                <a:lnTo>
                  <a:pt x="0" y="0"/>
                </a:lnTo>
                <a:close/>
              </a:path>
            </a:pathLst>
          </a:custGeom>
          <a:blipFill rotWithShape="1">
            <a:blip r:embed="rId9">
              <a:alphaModFix/>
            </a:blip>
            <a:stretch>
              <a:fillRect/>
            </a:stretch>
          </a:blipFill>
          <a:ln>
            <a:noFill/>
          </a:ln>
        </p:spPr>
        <p:txBody>
          <a:bodyPr/>
          <a:lstStyle/>
          <a:p>
            <a:endParaRPr lang="en-US"/>
          </a:p>
        </p:txBody>
      </p:sp>
      <p:sp>
        <p:nvSpPr>
          <p:cNvPr id="198" name="Google Shape;198;p16"/>
          <p:cNvSpPr/>
          <p:nvPr/>
        </p:nvSpPr>
        <p:spPr>
          <a:xfrm rot="-4487333">
            <a:off x="6127639" y="2044305"/>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9">
              <a:alphaModFix/>
            </a:blip>
            <a:stretch>
              <a:fillRect/>
            </a:stretch>
          </a:blipFill>
          <a:ln>
            <a:noFill/>
          </a:ln>
        </p:spPr>
        <p:txBody>
          <a:bodyPr/>
          <a:lstStyle/>
          <a:p>
            <a:endParaRPr lang="en-US"/>
          </a:p>
        </p:txBody>
      </p:sp>
      <p:grpSp>
        <p:nvGrpSpPr>
          <p:cNvPr id="199" name="Google Shape;199;p16"/>
          <p:cNvGrpSpPr/>
          <p:nvPr/>
        </p:nvGrpSpPr>
        <p:grpSpPr>
          <a:xfrm>
            <a:off x="11052812" y="7399136"/>
            <a:ext cx="388978" cy="388978"/>
            <a:chOff x="0" y="0"/>
            <a:chExt cx="812800" cy="812800"/>
          </a:xfrm>
        </p:grpSpPr>
        <p:sp>
          <p:nvSpPr>
            <p:cNvPr id="200" name="Google Shape;20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16"/>
          <p:cNvGrpSpPr/>
          <p:nvPr/>
        </p:nvGrpSpPr>
        <p:grpSpPr>
          <a:xfrm>
            <a:off x="11052812" y="1028700"/>
            <a:ext cx="388978" cy="388978"/>
            <a:chOff x="0" y="0"/>
            <a:chExt cx="812800" cy="812800"/>
          </a:xfrm>
        </p:grpSpPr>
        <p:sp>
          <p:nvSpPr>
            <p:cNvPr id="203" name="Google Shape;20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p16"/>
          <p:cNvGrpSpPr/>
          <p:nvPr/>
        </p:nvGrpSpPr>
        <p:grpSpPr>
          <a:xfrm>
            <a:off x="14999110" y="4458569"/>
            <a:ext cx="179141" cy="179141"/>
            <a:chOff x="0" y="0"/>
            <a:chExt cx="812800" cy="812800"/>
          </a:xfrm>
        </p:grpSpPr>
        <p:sp>
          <p:nvSpPr>
            <p:cNvPr id="206" name="Google Shape;20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16"/>
          <p:cNvGrpSpPr/>
          <p:nvPr/>
        </p:nvGrpSpPr>
        <p:grpSpPr>
          <a:xfrm>
            <a:off x="5939158" y="8568791"/>
            <a:ext cx="289306" cy="289306"/>
            <a:chOff x="0" y="0"/>
            <a:chExt cx="812800" cy="812800"/>
          </a:xfrm>
        </p:grpSpPr>
        <p:sp>
          <p:nvSpPr>
            <p:cNvPr id="209" name="Google Shape;20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16"/>
          <p:cNvGrpSpPr/>
          <p:nvPr/>
        </p:nvGrpSpPr>
        <p:grpSpPr>
          <a:xfrm>
            <a:off x="580414" y="3304923"/>
            <a:ext cx="388978" cy="388978"/>
            <a:chOff x="0" y="0"/>
            <a:chExt cx="812800" cy="812800"/>
          </a:xfrm>
        </p:grpSpPr>
        <p:sp>
          <p:nvSpPr>
            <p:cNvPr id="212" name="Google Shape;21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869714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47"/>
        <p:cNvGrpSpPr/>
        <p:nvPr/>
      </p:nvGrpSpPr>
      <p:grpSpPr>
        <a:xfrm>
          <a:off x="0" y="0"/>
          <a:ext cx="0" cy="0"/>
          <a:chOff x="0" y="0"/>
          <a:chExt cx="0" cy="0"/>
        </a:xfrm>
      </p:grpSpPr>
      <p:sp>
        <p:nvSpPr>
          <p:cNvPr id="248" name="Google Shape;248;p18"/>
          <p:cNvSpPr/>
          <p:nvPr/>
        </p:nvSpPr>
        <p:spPr>
          <a:xfrm rot="5335834">
            <a:off x="10569036" y="-627524"/>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US"/>
          </a:p>
        </p:txBody>
      </p:sp>
      <p:sp>
        <p:nvSpPr>
          <p:cNvPr id="249" name="Google Shape;249;p18"/>
          <p:cNvSpPr txBox="1"/>
          <p:nvPr/>
        </p:nvSpPr>
        <p:spPr>
          <a:xfrm>
            <a:off x="1614274" y="1745366"/>
            <a:ext cx="9500761"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Project Overview</a:t>
            </a:r>
            <a:endParaRPr dirty="0"/>
          </a:p>
        </p:txBody>
      </p:sp>
      <p:sp>
        <p:nvSpPr>
          <p:cNvPr id="250" name="Google Shape;250;p18"/>
          <p:cNvSpPr/>
          <p:nvPr/>
        </p:nvSpPr>
        <p:spPr>
          <a:xfrm rot="166902">
            <a:off x="-1600212" y="-2461826"/>
            <a:ext cx="6765456" cy="6486381"/>
          </a:xfrm>
          <a:custGeom>
            <a:avLst/>
            <a:gdLst/>
            <a:ahLst/>
            <a:cxnLst/>
            <a:rect l="l" t="t" r="r" b="b"/>
            <a:pathLst>
              <a:path w="6765456" h="6486381" extrusionOk="0">
                <a:moveTo>
                  <a:pt x="0" y="0"/>
                </a:moveTo>
                <a:lnTo>
                  <a:pt x="6765457" y="0"/>
                </a:lnTo>
                <a:lnTo>
                  <a:pt x="6765457" y="6486381"/>
                </a:lnTo>
                <a:lnTo>
                  <a:pt x="0" y="6486381"/>
                </a:lnTo>
                <a:lnTo>
                  <a:pt x="0" y="0"/>
                </a:lnTo>
                <a:close/>
              </a:path>
            </a:pathLst>
          </a:custGeom>
          <a:blipFill rotWithShape="1">
            <a:blip r:embed="rId3">
              <a:alphaModFix/>
            </a:blip>
            <a:stretch>
              <a:fillRect/>
            </a:stretch>
          </a:blipFill>
          <a:ln>
            <a:noFill/>
          </a:ln>
        </p:spPr>
        <p:txBody>
          <a:bodyPr/>
          <a:lstStyle/>
          <a:p>
            <a:endParaRPr lang="en-US"/>
          </a:p>
        </p:txBody>
      </p:sp>
      <p:grpSp>
        <p:nvGrpSpPr>
          <p:cNvPr id="251" name="Google Shape;251;p18"/>
          <p:cNvGrpSpPr/>
          <p:nvPr/>
        </p:nvGrpSpPr>
        <p:grpSpPr>
          <a:xfrm>
            <a:off x="676190" y="8078540"/>
            <a:ext cx="388978" cy="388978"/>
            <a:chOff x="0" y="0"/>
            <a:chExt cx="812800" cy="812800"/>
          </a:xfrm>
        </p:grpSpPr>
        <p:sp>
          <p:nvSpPr>
            <p:cNvPr id="252" name="Google Shape;25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8"/>
          <p:cNvGrpSpPr/>
          <p:nvPr/>
        </p:nvGrpSpPr>
        <p:grpSpPr>
          <a:xfrm>
            <a:off x="3884362" y="489707"/>
            <a:ext cx="388978" cy="388978"/>
            <a:chOff x="0" y="0"/>
            <a:chExt cx="812800" cy="812800"/>
          </a:xfrm>
        </p:grpSpPr>
        <p:sp>
          <p:nvSpPr>
            <p:cNvPr id="256" name="Google Shape;25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txBox="1"/>
            <p:nvPr/>
          </p:nvSpPr>
          <p:spPr>
            <a:xfrm>
              <a:off x="76201" y="28575"/>
              <a:ext cx="660401" cy="70802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258" name="Google Shape;258;p18"/>
          <p:cNvSpPr txBox="1"/>
          <p:nvPr/>
        </p:nvSpPr>
        <p:spPr>
          <a:xfrm>
            <a:off x="1406905" y="7915067"/>
            <a:ext cx="5533359" cy="6463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How it relates to Data Science:</a:t>
            </a:r>
          </a:p>
        </p:txBody>
      </p:sp>
      <p:sp>
        <p:nvSpPr>
          <p:cNvPr id="259" name="Google Shape;259;p18"/>
          <p:cNvSpPr txBox="1"/>
          <p:nvPr/>
        </p:nvSpPr>
        <p:spPr>
          <a:xfrm>
            <a:off x="1406905" y="5594034"/>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What is Gamerpedia?</a:t>
            </a:r>
          </a:p>
        </p:txBody>
      </p:sp>
      <p:sp>
        <p:nvSpPr>
          <p:cNvPr id="260" name="Google Shape;260;p18"/>
          <p:cNvSpPr txBox="1"/>
          <p:nvPr/>
        </p:nvSpPr>
        <p:spPr>
          <a:xfrm>
            <a:off x="1406905" y="6378529"/>
            <a:ext cx="4584000" cy="127381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399" b="0" i="0" u="none" strike="noStrike" cap="none" dirty="0">
                <a:solidFill>
                  <a:srgbClr val="FFFFFF"/>
                </a:solidFill>
                <a:latin typeface="Arial"/>
                <a:ea typeface="Arial"/>
                <a:cs typeface="Arial"/>
                <a:sym typeface="Arial"/>
              </a:rPr>
              <a:t>A comprehensive database to help users select games based on their preferences.</a:t>
            </a:r>
          </a:p>
        </p:txBody>
      </p:sp>
      <p:sp>
        <p:nvSpPr>
          <p:cNvPr id="261" name="Google Shape;261;p18"/>
          <p:cNvSpPr txBox="1"/>
          <p:nvPr/>
        </p:nvSpPr>
        <p:spPr>
          <a:xfrm>
            <a:off x="1406906" y="8651922"/>
            <a:ext cx="4584000" cy="1273810"/>
          </a:xfrm>
          <a:prstGeom prst="rect">
            <a:avLst/>
          </a:prstGeom>
          <a:noFill/>
          <a:ln>
            <a:noFill/>
          </a:ln>
        </p:spPr>
        <p:txBody>
          <a:bodyPr spcFirstLastPara="1" wrap="square" lIns="0" tIns="0" rIns="0" bIns="0" anchor="t" anchorCtr="0">
            <a:spAutoFit/>
          </a:bodyPr>
          <a:lstStyle/>
          <a:p>
            <a:pPr marL="342900" marR="0" lvl="0" indent="-342900" algn="l" rtl="0">
              <a:lnSpc>
                <a:spcPct val="115000"/>
              </a:lnSpc>
              <a:spcBef>
                <a:spcPts val="0"/>
              </a:spcBef>
              <a:spcAft>
                <a:spcPts val="0"/>
              </a:spcAft>
              <a:buFont typeface="Wingdings" panose="05000000000000000000" pitchFamily="2" charset="2"/>
              <a:buChar char="§"/>
            </a:pPr>
            <a:r>
              <a:rPr lang="en-US" sz="2399" dirty="0">
                <a:solidFill>
                  <a:srgbClr val="FFFFFF"/>
                </a:solidFill>
              </a:rPr>
              <a:t>Recommendation Algorithm.</a:t>
            </a:r>
          </a:p>
          <a:p>
            <a:pPr marL="342900" marR="0" lvl="0" indent="-342900" algn="l" rtl="0">
              <a:lnSpc>
                <a:spcPct val="115000"/>
              </a:lnSpc>
              <a:spcBef>
                <a:spcPts val="0"/>
              </a:spcBef>
              <a:spcAft>
                <a:spcPts val="0"/>
              </a:spcAft>
              <a:buFont typeface="Wingdings" panose="05000000000000000000" pitchFamily="2" charset="2"/>
              <a:buChar char="§"/>
            </a:pPr>
            <a:r>
              <a:rPr lang="en-US" sz="2399" dirty="0">
                <a:solidFill>
                  <a:srgbClr val="FFFFFF"/>
                </a:solidFill>
              </a:rPr>
              <a:t>Database Management.</a:t>
            </a:r>
          </a:p>
          <a:p>
            <a:pPr marL="342900" marR="0" lvl="0" indent="-342900" algn="l" rtl="0">
              <a:lnSpc>
                <a:spcPct val="115000"/>
              </a:lnSpc>
              <a:spcBef>
                <a:spcPts val="0"/>
              </a:spcBef>
              <a:spcAft>
                <a:spcPts val="0"/>
              </a:spcAft>
              <a:buFont typeface="Wingdings" panose="05000000000000000000" pitchFamily="2" charset="2"/>
              <a:buChar char="§"/>
            </a:pPr>
            <a:r>
              <a:rPr lang="en-US" sz="2399" dirty="0">
                <a:solidFill>
                  <a:srgbClr val="FFFFFF"/>
                </a:solidFill>
              </a:rPr>
              <a:t>API Integration</a:t>
            </a:r>
            <a:endParaRPr lang="en-US" dirty="0"/>
          </a:p>
        </p:txBody>
      </p:sp>
      <p:grpSp>
        <p:nvGrpSpPr>
          <p:cNvPr id="262" name="Google Shape;262;p18"/>
          <p:cNvGrpSpPr/>
          <p:nvPr/>
        </p:nvGrpSpPr>
        <p:grpSpPr>
          <a:xfrm>
            <a:off x="676189" y="5665930"/>
            <a:ext cx="388978" cy="388978"/>
            <a:chOff x="0" y="0"/>
            <a:chExt cx="812800" cy="812800"/>
          </a:xfrm>
        </p:grpSpPr>
        <p:sp>
          <p:nvSpPr>
            <p:cNvPr id="263" name="Google Shape;26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18"/>
          <p:cNvSpPr/>
          <p:nvPr/>
        </p:nvSpPr>
        <p:spPr>
          <a:xfrm rot="-1692001">
            <a:off x="15428538" y="8023964"/>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4">
              <a:alphaModFix/>
            </a:blip>
            <a:stretch>
              <a:fillRect/>
            </a:stretch>
          </a:blipFill>
          <a:ln>
            <a:noFill/>
          </a:ln>
        </p:spPr>
        <p:txBody>
          <a:bodyPr/>
          <a:lstStyle/>
          <a:p>
            <a:endParaRPr lang="en-US"/>
          </a:p>
        </p:txBody>
      </p:sp>
      <p:grpSp>
        <p:nvGrpSpPr>
          <p:cNvPr id="266" name="Google Shape;266;p18"/>
          <p:cNvGrpSpPr/>
          <p:nvPr/>
        </p:nvGrpSpPr>
        <p:grpSpPr>
          <a:xfrm>
            <a:off x="1370439" y="639722"/>
            <a:ext cx="388978" cy="388978"/>
            <a:chOff x="0" y="0"/>
            <a:chExt cx="812800" cy="812800"/>
          </a:xfrm>
        </p:grpSpPr>
        <p:sp>
          <p:nvSpPr>
            <p:cNvPr id="267" name="Google Shape;26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18"/>
          <p:cNvGrpSpPr/>
          <p:nvPr/>
        </p:nvGrpSpPr>
        <p:grpSpPr>
          <a:xfrm>
            <a:off x="5882954" y="739926"/>
            <a:ext cx="897428" cy="897428"/>
            <a:chOff x="0" y="0"/>
            <a:chExt cx="812800" cy="812800"/>
          </a:xfrm>
        </p:grpSpPr>
        <p:sp>
          <p:nvSpPr>
            <p:cNvPr id="270" name="Google Shape;27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2" name="Google Shape;272;p18"/>
          <p:cNvGrpSpPr/>
          <p:nvPr/>
        </p:nvGrpSpPr>
        <p:grpSpPr>
          <a:xfrm>
            <a:off x="9295262" y="481161"/>
            <a:ext cx="388978" cy="388978"/>
            <a:chOff x="0" y="0"/>
            <a:chExt cx="812800" cy="812800"/>
          </a:xfrm>
        </p:grpSpPr>
        <p:sp>
          <p:nvSpPr>
            <p:cNvPr id="273" name="Google Shape;27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9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p:nvPr/>
          </p:nvSpPr>
          <p:spPr>
            <a:xfrm>
              <a:off x="76201" y="28575"/>
              <a:ext cx="660401" cy="70802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2" name="Google Shape;259;p18">
            <a:extLst>
              <a:ext uri="{FF2B5EF4-FFF2-40B4-BE49-F238E27FC236}">
                <a16:creationId xmlns:a16="http://schemas.microsoft.com/office/drawing/2014/main" id="{3A718549-E686-EB63-CF6B-663E81BE2C08}"/>
              </a:ext>
            </a:extLst>
          </p:cNvPr>
          <p:cNvSpPr txBox="1"/>
          <p:nvPr/>
        </p:nvSpPr>
        <p:spPr>
          <a:xfrm>
            <a:off x="1427844" y="3364918"/>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Why Gamerpedia?</a:t>
            </a:r>
          </a:p>
        </p:txBody>
      </p:sp>
      <p:sp>
        <p:nvSpPr>
          <p:cNvPr id="3" name="Google Shape;260;p18">
            <a:extLst>
              <a:ext uri="{FF2B5EF4-FFF2-40B4-BE49-F238E27FC236}">
                <a16:creationId xmlns:a16="http://schemas.microsoft.com/office/drawing/2014/main" id="{D5F07ADA-B270-6A98-ABBE-0BDAF8D975BB}"/>
              </a:ext>
            </a:extLst>
          </p:cNvPr>
          <p:cNvSpPr txBox="1"/>
          <p:nvPr/>
        </p:nvSpPr>
        <p:spPr>
          <a:xfrm>
            <a:off x="1485547" y="4062814"/>
            <a:ext cx="5839346" cy="127381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399" b="0" i="0" u="none" strike="noStrike" cap="none" dirty="0">
                <a:solidFill>
                  <a:srgbClr val="FFFFFF"/>
                </a:solidFill>
                <a:latin typeface="Arial"/>
                <a:ea typeface="Arial"/>
                <a:cs typeface="Arial"/>
                <a:sym typeface="Arial"/>
              </a:rPr>
              <a:t>Over 5M games are available to the public, which is overwhelming to a beginner (nationaltoday.com 2024)</a:t>
            </a:r>
          </a:p>
        </p:txBody>
      </p:sp>
      <p:grpSp>
        <p:nvGrpSpPr>
          <p:cNvPr id="4" name="Google Shape;262;p18">
            <a:extLst>
              <a:ext uri="{FF2B5EF4-FFF2-40B4-BE49-F238E27FC236}">
                <a16:creationId xmlns:a16="http://schemas.microsoft.com/office/drawing/2014/main" id="{4ADDBDBF-FC59-B322-3476-7A5AA1C0568B}"/>
              </a:ext>
            </a:extLst>
          </p:cNvPr>
          <p:cNvGrpSpPr/>
          <p:nvPr/>
        </p:nvGrpSpPr>
        <p:grpSpPr>
          <a:xfrm>
            <a:off x="697128" y="3436814"/>
            <a:ext cx="388978" cy="388978"/>
            <a:chOff x="0" y="0"/>
            <a:chExt cx="812800" cy="812800"/>
          </a:xfrm>
        </p:grpSpPr>
        <p:sp>
          <p:nvSpPr>
            <p:cNvPr id="5" name="Google Shape;263;p18">
              <a:extLst>
                <a:ext uri="{FF2B5EF4-FFF2-40B4-BE49-F238E27FC236}">
                  <a16:creationId xmlns:a16="http://schemas.microsoft.com/office/drawing/2014/main" id="{43933A15-6D3E-A140-416D-CF2E039093B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4;p18">
              <a:extLst>
                <a:ext uri="{FF2B5EF4-FFF2-40B4-BE49-F238E27FC236}">
                  <a16:creationId xmlns:a16="http://schemas.microsoft.com/office/drawing/2014/main" id="{84CBF6BC-FC32-B12E-0F04-056E8C83FFA9}"/>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 name="Picture 7">
            <a:extLst>
              <a:ext uri="{FF2B5EF4-FFF2-40B4-BE49-F238E27FC236}">
                <a16:creationId xmlns:a16="http://schemas.microsoft.com/office/drawing/2014/main" id="{02377911-E716-6C06-E855-D6A9ECDB7A8C}"/>
              </a:ext>
            </a:extLst>
          </p:cNvPr>
          <p:cNvPicPr>
            <a:picLocks noChangeAspect="1"/>
          </p:cNvPicPr>
          <p:nvPr/>
        </p:nvPicPr>
        <p:blipFill>
          <a:blip r:embed="rId5"/>
          <a:stretch>
            <a:fillRect/>
          </a:stretch>
        </p:blipFill>
        <p:spPr>
          <a:xfrm>
            <a:off x="9042024" y="5159233"/>
            <a:ext cx="4689071" cy="4689071"/>
          </a:xfrm>
          <a:prstGeom prst="rect">
            <a:avLst/>
          </a:prstGeom>
        </p:spPr>
      </p:pic>
    </p:spTree>
    <p:extLst>
      <p:ext uri="{BB962C8B-B14F-4D97-AF65-F5344CB8AC3E}">
        <p14:creationId xmlns:p14="http://schemas.microsoft.com/office/powerpoint/2010/main" val="61185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62"/>
                                        </p:tgtEl>
                                        <p:attrNameLst>
                                          <p:attrName>style.visibility</p:attrName>
                                        </p:attrNameLst>
                                      </p:cBhvr>
                                      <p:to>
                                        <p:strVal val="visible"/>
                                      </p:to>
                                    </p:set>
                                    <p:anim calcmode="lin" valueType="num">
                                      <p:cBhvr additive="base">
                                        <p:cTn id="23" dur="500" fill="hold"/>
                                        <p:tgtEl>
                                          <p:spTgt spid="262"/>
                                        </p:tgtEl>
                                        <p:attrNameLst>
                                          <p:attrName>ppt_x</p:attrName>
                                        </p:attrNameLst>
                                      </p:cBhvr>
                                      <p:tavLst>
                                        <p:tav tm="0">
                                          <p:val>
                                            <p:strVal val="#ppt_x"/>
                                          </p:val>
                                        </p:tav>
                                        <p:tav tm="100000">
                                          <p:val>
                                            <p:strVal val="#ppt_x"/>
                                          </p:val>
                                        </p:tav>
                                      </p:tavLst>
                                    </p:anim>
                                    <p:anim calcmode="lin" valueType="num">
                                      <p:cBhvr additive="base">
                                        <p:cTn id="24" dur="500" fill="hold"/>
                                        <p:tgtEl>
                                          <p:spTgt spid="26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9"/>
                                        </p:tgtEl>
                                        <p:attrNameLst>
                                          <p:attrName>style.visibility</p:attrName>
                                        </p:attrNameLst>
                                      </p:cBhvr>
                                      <p:to>
                                        <p:strVal val="visible"/>
                                      </p:to>
                                    </p:set>
                                    <p:anim calcmode="lin" valueType="num">
                                      <p:cBhvr additive="base">
                                        <p:cTn id="27" dur="500" fill="hold"/>
                                        <p:tgtEl>
                                          <p:spTgt spid="259"/>
                                        </p:tgtEl>
                                        <p:attrNameLst>
                                          <p:attrName>ppt_x</p:attrName>
                                        </p:attrNameLst>
                                      </p:cBhvr>
                                      <p:tavLst>
                                        <p:tav tm="0">
                                          <p:val>
                                            <p:strVal val="#ppt_x"/>
                                          </p:val>
                                        </p:tav>
                                        <p:tav tm="100000">
                                          <p:val>
                                            <p:strVal val="#ppt_x"/>
                                          </p:val>
                                        </p:tav>
                                      </p:tavLst>
                                    </p:anim>
                                    <p:anim calcmode="lin" valueType="num">
                                      <p:cBhvr additive="base">
                                        <p:cTn id="2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60"/>
                                        </p:tgtEl>
                                        <p:attrNameLst>
                                          <p:attrName>style.visibility</p:attrName>
                                        </p:attrNameLst>
                                      </p:cBhvr>
                                      <p:to>
                                        <p:strVal val="visible"/>
                                      </p:to>
                                    </p:set>
                                    <p:anim calcmode="lin" valueType="num">
                                      <p:cBhvr additive="base">
                                        <p:cTn id="33" dur="500" fill="hold"/>
                                        <p:tgtEl>
                                          <p:spTgt spid="260"/>
                                        </p:tgtEl>
                                        <p:attrNameLst>
                                          <p:attrName>ppt_x</p:attrName>
                                        </p:attrNameLst>
                                      </p:cBhvr>
                                      <p:tavLst>
                                        <p:tav tm="0">
                                          <p:val>
                                            <p:strVal val="#ppt_x"/>
                                          </p:val>
                                        </p:tav>
                                        <p:tav tm="100000">
                                          <p:val>
                                            <p:strVal val="#ppt_x"/>
                                          </p:val>
                                        </p:tav>
                                      </p:tavLst>
                                    </p:anim>
                                    <p:anim calcmode="lin" valueType="num">
                                      <p:cBhvr additive="base">
                                        <p:cTn id="34" dur="500" fill="hold"/>
                                        <p:tgtEl>
                                          <p:spTgt spid="26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1"/>
                                        </p:tgtEl>
                                        <p:attrNameLst>
                                          <p:attrName>style.visibility</p:attrName>
                                        </p:attrNameLst>
                                      </p:cBhvr>
                                      <p:to>
                                        <p:strVal val="visible"/>
                                      </p:to>
                                    </p:set>
                                    <p:anim calcmode="lin" valueType="num">
                                      <p:cBhvr additive="base">
                                        <p:cTn id="39" dur="500" fill="hold"/>
                                        <p:tgtEl>
                                          <p:spTgt spid="251"/>
                                        </p:tgtEl>
                                        <p:attrNameLst>
                                          <p:attrName>ppt_x</p:attrName>
                                        </p:attrNameLst>
                                      </p:cBhvr>
                                      <p:tavLst>
                                        <p:tav tm="0">
                                          <p:val>
                                            <p:strVal val="#ppt_x"/>
                                          </p:val>
                                        </p:tav>
                                        <p:tav tm="100000">
                                          <p:val>
                                            <p:strVal val="#ppt_x"/>
                                          </p:val>
                                        </p:tav>
                                      </p:tavLst>
                                    </p:anim>
                                    <p:anim calcmode="lin" valueType="num">
                                      <p:cBhvr additive="base">
                                        <p:cTn id="40" dur="500" fill="hold"/>
                                        <p:tgtEl>
                                          <p:spTgt spid="25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58"/>
                                        </p:tgtEl>
                                        <p:attrNameLst>
                                          <p:attrName>style.visibility</p:attrName>
                                        </p:attrNameLst>
                                      </p:cBhvr>
                                      <p:to>
                                        <p:strVal val="visible"/>
                                      </p:to>
                                    </p:set>
                                    <p:anim calcmode="lin" valueType="num">
                                      <p:cBhvr additive="base">
                                        <p:cTn id="43" dur="500" fill="hold"/>
                                        <p:tgtEl>
                                          <p:spTgt spid="258"/>
                                        </p:tgtEl>
                                        <p:attrNameLst>
                                          <p:attrName>ppt_x</p:attrName>
                                        </p:attrNameLst>
                                      </p:cBhvr>
                                      <p:tavLst>
                                        <p:tav tm="0">
                                          <p:val>
                                            <p:strVal val="#ppt_x"/>
                                          </p:val>
                                        </p:tav>
                                        <p:tav tm="100000">
                                          <p:val>
                                            <p:strVal val="#ppt_x"/>
                                          </p:val>
                                        </p:tav>
                                      </p:tavLst>
                                    </p:anim>
                                    <p:anim calcmode="lin" valueType="num">
                                      <p:cBhvr additive="base">
                                        <p:cTn id="44" dur="500" fill="hold"/>
                                        <p:tgtEl>
                                          <p:spTgt spid="25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61"/>
                                        </p:tgtEl>
                                        <p:attrNameLst>
                                          <p:attrName>style.visibility</p:attrName>
                                        </p:attrNameLst>
                                      </p:cBhvr>
                                      <p:to>
                                        <p:strVal val="visible"/>
                                      </p:to>
                                    </p:set>
                                    <p:anim calcmode="lin" valueType="num">
                                      <p:cBhvr additive="base">
                                        <p:cTn id="49" dur="500" fill="hold"/>
                                        <p:tgtEl>
                                          <p:spTgt spid="261"/>
                                        </p:tgtEl>
                                        <p:attrNameLst>
                                          <p:attrName>ppt_x</p:attrName>
                                        </p:attrNameLst>
                                      </p:cBhvr>
                                      <p:tavLst>
                                        <p:tav tm="0">
                                          <p:val>
                                            <p:strVal val="#ppt_x"/>
                                          </p:val>
                                        </p:tav>
                                        <p:tav tm="100000">
                                          <p:val>
                                            <p:strVal val="#ppt_x"/>
                                          </p:val>
                                        </p:tav>
                                      </p:tavLst>
                                    </p:anim>
                                    <p:anim calcmode="lin" valueType="num">
                                      <p:cBhvr additive="base">
                                        <p:cTn id="50" dur="500" fill="hold"/>
                                        <p:tgtEl>
                                          <p:spTgt spid="2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259" grpId="0"/>
      <p:bldP spid="260" grpId="0"/>
      <p:bldP spid="261" grpId="0"/>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US"/>
          </a:p>
        </p:txBody>
      </p:sp>
      <p:sp>
        <p:nvSpPr>
          <p:cNvPr id="328" name="Google Shape;328;p20"/>
          <p:cNvSpPr txBox="1"/>
          <p:nvPr/>
        </p:nvSpPr>
        <p:spPr>
          <a:xfrm>
            <a:off x="3170962" y="3468591"/>
            <a:ext cx="12097273" cy="24929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3500" b="0" i="0" u="none" strike="noStrike" cap="none" dirty="0">
                <a:solidFill>
                  <a:srgbClr val="FFD33B"/>
                </a:solidFill>
                <a:latin typeface="Black Ops One"/>
                <a:ea typeface="Black Ops One"/>
                <a:cs typeface="Black Ops One"/>
                <a:sym typeface="Black Ops One"/>
              </a:rPr>
              <a:t>Our Process</a:t>
            </a:r>
            <a:endParaRPr dirty="0"/>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txBody>
          <a:bodyPr/>
          <a:lstStyle/>
          <a:p>
            <a:endParaRPr lang="en-US"/>
          </a:p>
        </p:txBody>
      </p:sp>
      <p:sp>
        <p:nvSpPr>
          <p:cNvPr id="331" name="Google Shape;331;p20"/>
          <p:cNvSpPr/>
          <p:nvPr/>
        </p:nvSpPr>
        <p:spPr>
          <a:xfrm rot="9764725">
            <a:off x="-1884703" y="7107685"/>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US"/>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txBody>
          <a:bodyPr/>
          <a:lstStyle/>
          <a:p>
            <a:endParaRPr lang="en-US"/>
          </a:p>
        </p:txBody>
      </p:sp>
      <p:sp>
        <p:nvSpPr>
          <p:cNvPr id="333" name="Google Shape;333;p20"/>
          <p:cNvSpPr/>
          <p:nvPr/>
        </p:nvSpPr>
        <p:spPr>
          <a:xfrm rot="4957053">
            <a:off x="11930736" y="1484690"/>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txBody>
          <a:bodyPr/>
          <a:lstStyle/>
          <a:p>
            <a:endParaRPr lang="en-US"/>
          </a:p>
        </p:txBody>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txBody>
          <a:bodyPr/>
          <a:lstStyle/>
          <a:p>
            <a:endParaRPr lang="en-US"/>
          </a:p>
        </p:txBody>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txBody>
          <a:bodyPr/>
          <a:lstStyle/>
          <a:p>
            <a:endParaRPr lang="en-US"/>
          </a:p>
        </p:txBody>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607989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4" name="Google Shape;154;p15"/>
          <p:cNvSpPr/>
          <p:nvPr/>
        </p:nvSpPr>
        <p:spPr>
          <a:xfrm rot="7657454">
            <a:off x="-228921" y="-2005488"/>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txBody>
          <a:bodyPr/>
          <a:lstStyle/>
          <a:p>
            <a:endParaRPr lang="en-US"/>
          </a:p>
        </p:txBody>
      </p:sp>
      <p:sp>
        <p:nvSpPr>
          <p:cNvPr id="155" name="Google Shape;155;p15"/>
          <p:cNvSpPr txBox="1"/>
          <p:nvPr/>
        </p:nvSpPr>
        <p:spPr>
          <a:xfrm>
            <a:off x="3089243" y="1775817"/>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Key Features</a:t>
            </a:r>
            <a:endParaRPr/>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txBody>
          <a:bodyPr/>
          <a:lstStyle/>
          <a:p>
            <a:endParaRPr lang="en-US"/>
          </a:p>
        </p:txBody>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txBody>
          <a:bodyPr/>
          <a:lstStyle/>
          <a:p>
            <a:endParaRPr lang="en-US"/>
          </a:p>
        </p:txBody>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txBody>
          <a:bodyPr/>
          <a:lstStyle/>
          <a:p>
            <a:endParaRPr lang="en-US"/>
          </a:p>
        </p:txBody>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txBody>
          <a:bodyPr/>
          <a:lstStyle/>
          <a:p>
            <a:endParaRPr lang="en-US"/>
          </a:p>
        </p:txBody>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txBody>
          <a:bodyPr/>
          <a:lstStyle/>
          <a:p>
            <a:endParaRPr lang="en-US"/>
          </a:p>
        </p:txBody>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txBody>
          <a:bodyPr/>
          <a:lstStyle/>
          <a:p>
            <a:endParaRPr lang="en-US"/>
          </a:p>
        </p:txBody>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txBody>
          <a:bodyPr/>
          <a:lstStyle/>
          <a:p>
            <a:endParaRPr lang="en-US"/>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3088044" y="687024"/>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590;p31">
            <a:extLst>
              <a:ext uri="{FF2B5EF4-FFF2-40B4-BE49-F238E27FC236}">
                <a16:creationId xmlns:a16="http://schemas.microsoft.com/office/drawing/2014/main" id="{50619666-7755-C8C1-7108-F1567EDF05B5}"/>
              </a:ext>
            </a:extLst>
          </p:cNvPr>
          <p:cNvSpPr/>
          <p:nvPr/>
        </p:nvSpPr>
        <p:spPr>
          <a:xfrm>
            <a:off x="3381825" y="1879835"/>
            <a:ext cx="1232512" cy="1232512"/>
          </a:xfrm>
          <a:custGeom>
            <a:avLst/>
            <a:gdLst/>
            <a:ahLst/>
            <a:cxnLst/>
            <a:rect l="l" t="t" r="r" b="b"/>
            <a:pathLst>
              <a:path w="1232512" h="1232512" extrusionOk="0">
                <a:moveTo>
                  <a:pt x="0" y="0"/>
                </a:moveTo>
                <a:lnTo>
                  <a:pt x="1232512" y="0"/>
                </a:lnTo>
                <a:lnTo>
                  <a:pt x="1232512" y="1232512"/>
                </a:lnTo>
                <a:lnTo>
                  <a:pt x="0" y="1232512"/>
                </a:lnTo>
                <a:lnTo>
                  <a:pt x="0" y="0"/>
                </a:lnTo>
                <a:close/>
              </a:path>
            </a:pathLst>
          </a:custGeom>
          <a:blipFill rotWithShape="1">
            <a:blip r:embed="rId6">
              <a:alphaModFix/>
            </a:blip>
            <a:stretch>
              <a:fillRect/>
            </a:stretch>
          </a:blipFill>
          <a:ln>
            <a:noFill/>
          </a:ln>
        </p:spPr>
        <p:txBody>
          <a:bodyPr/>
          <a:lstStyle/>
          <a:p>
            <a:endParaRPr lang="en-US"/>
          </a:p>
        </p:txBody>
      </p:sp>
      <p:sp>
        <p:nvSpPr>
          <p:cNvPr id="4" name="Google Shape;148;p15">
            <a:extLst>
              <a:ext uri="{FF2B5EF4-FFF2-40B4-BE49-F238E27FC236}">
                <a16:creationId xmlns:a16="http://schemas.microsoft.com/office/drawing/2014/main" id="{FB093B68-AD16-D639-C1BA-F78BF03EA2C2}"/>
              </a:ext>
            </a:extLst>
          </p:cNvPr>
          <p:cNvSpPr txBox="1"/>
          <p:nvPr/>
        </p:nvSpPr>
        <p:spPr>
          <a:xfrm>
            <a:off x="10058403" y="6007399"/>
            <a:ext cx="4528674"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a:solidFill>
                  <a:srgbClr val="FFFFFF"/>
                </a:solidFill>
                <a:latin typeface="Slabo 27px"/>
                <a:ea typeface="Slabo 27px"/>
                <a:cs typeface="Slabo 27px"/>
                <a:sym typeface="Slabo 27px"/>
              </a:rPr>
              <a:t>Game Encyclopedia</a:t>
            </a:r>
            <a:endParaRPr sz="6000">
              <a:latin typeface="Slabo 27px"/>
              <a:ea typeface="Slabo 27px"/>
              <a:cs typeface="Slabo 27px"/>
              <a:sym typeface="Slabo 27px"/>
            </a:endParaRPr>
          </a:p>
        </p:txBody>
      </p:sp>
      <p:sp>
        <p:nvSpPr>
          <p:cNvPr id="6" name="Google Shape;150;p15">
            <a:extLst>
              <a:ext uri="{FF2B5EF4-FFF2-40B4-BE49-F238E27FC236}">
                <a16:creationId xmlns:a16="http://schemas.microsoft.com/office/drawing/2014/main" id="{0C9F7779-15FB-3B0C-2509-DE17922F54E1}"/>
              </a:ext>
            </a:extLst>
          </p:cNvPr>
          <p:cNvSpPr txBox="1"/>
          <p:nvPr/>
        </p:nvSpPr>
        <p:spPr>
          <a:xfrm>
            <a:off x="3117859" y="6113184"/>
            <a:ext cx="5367659"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i="0" u="none" strike="noStrike" cap="none" dirty="0">
                <a:solidFill>
                  <a:srgbClr val="FFFFFF"/>
                </a:solidFill>
                <a:latin typeface="Slabo 27px"/>
                <a:ea typeface="Slabo 27px"/>
                <a:cs typeface="Slabo 27px"/>
                <a:sym typeface="Slabo 27px"/>
              </a:rPr>
              <a:t>Recommendation Engine</a:t>
            </a:r>
            <a:endParaRPr sz="6000" dirty="0">
              <a:latin typeface="Slabo 27px"/>
              <a:ea typeface="Slabo 27px"/>
              <a:cs typeface="Slabo 27px"/>
              <a:sym typeface="Slabo 27px"/>
            </a:endParaRPr>
          </a:p>
        </p:txBody>
      </p:sp>
      <p:sp>
        <p:nvSpPr>
          <p:cNvPr id="10" name="Google Shape;156;p15">
            <a:extLst>
              <a:ext uri="{FF2B5EF4-FFF2-40B4-BE49-F238E27FC236}">
                <a16:creationId xmlns:a16="http://schemas.microsoft.com/office/drawing/2014/main" id="{352ED3C0-0D74-68F5-2BF6-5060E89AD6C4}"/>
              </a:ext>
            </a:extLst>
          </p:cNvPr>
          <p:cNvSpPr txBox="1"/>
          <p:nvPr/>
        </p:nvSpPr>
        <p:spPr>
          <a:xfrm>
            <a:off x="4529550" y="2851760"/>
            <a:ext cx="1621230" cy="357636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600" b="0" i="0" u="none" strike="noStrike" cap="none">
                <a:solidFill>
                  <a:srgbClr val="FFFFFF"/>
                </a:solidFill>
                <a:latin typeface="Black Ops One"/>
                <a:ea typeface="Black Ops One"/>
                <a:cs typeface="Black Ops One"/>
                <a:sym typeface="Black Ops One"/>
              </a:rPr>
              <a:t>1</a:t>
            </a:r>
            <a:endParaRPr sz="1600"/>
          </a:p>
        </p:txBody>
      </p:sp>
      <p:sp>
        <p:nvSpPr>
          <p:cNvPr id="11" name="Google Shape;163;p15">
            <a:extLst>
              <a:ext uri="{FF2B5EF4-FFF2-40B4-BE49-F238E27FC236}">
                <a16:creationId xmlns:a16="http://schemas.microsoft.com/office/drawing/2014/main" id="{DCE73673-F940-0D1D-EDAD-5C82BF0596B6}"/>
              </a:ext>
            </a:extLst>
          </p:cNvPr>
          <p:cNvSpPr txBox="1"/>
          <p:nvPr/>
        </p:nvSpPr>
        <p:spPr>
          <a:xfrm>
            <a:off x="11778029" y="2851760"/>
            <a:ext cx="1089422" cy="357636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600" b="0" i="0" u="none" strike="noStrike" cap="none">
                <a:solidFill>
                  <a:srgbClr val="FFFFFF"/>
                </a:solidFill>
                <a:latin typeface="Black Ops One"/>
                <a:ea typeface="Black Ops One"/>
                <a:cs typeface="Black Ops One"/>
                <a:sym typeface="Black Ops One"/>
              </a:rPr>
              <a:t>2</a:t>
            </a:r>
            <a:endParaRPr sz="16600"/>
          </a:p>
        </p:txBody>
      </p:sp>
      <p:sp>
        <p:nvSpPr>
          <p:cNvPr id="13" name="Google Shape;166;p15">
            <a:extLst>
              <a:ext uri="{FF2B5EF4-FFF2-40B4-BE49-F238E27FC236}">
                <a16:creationId xmlns:a16="http://schemas.microsoft.com/office/drawing/2014/main" id="{590761C7-3C05-1D24-9391-98481CCCB43E}"/>
              </a:ext>
            </a:extLst>
          </p:cNvPr>
          <p:cNvSpPr/>
          <p:nvPr/>
        </p:nvSpPr>
        <p:spPr>
          <a:xfrm rot="10800000">
            <a:off x="2023696" y="4807255"/>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7">
              <a:alphaModFix/>
            </a:blip>
            <a:stretch>
              <a:fillRect/>
            </a:stretch>
          </a:blipFill>
          <a:ln>
            <a:noFill/>
          </a:ln>
        </p:spPr>
        <p:txBody>
          <a:bodyPr/>
          <a:lstStyle/>
          <a:p>
            <a:endParaRPr lang="en-US"/>
          </a:p>
        </p:txBody>
      </p:sp>
      <p:sp>
        <p:nvSpPr>
          <p:cNvPr id="14" name="Google Shape;167;p15">
            <a:extLst>
              <a:ext uri="{FF2B5EF4-FFF2-40B4-BE49-F238E27FC236}">
                <a16:creationId xmlns:a16="http://schemas.microsoft.com/office/drawing/2014/main" id="{369CF669-790D-1D03-FE1D-EB3ACBB8478F}"/>
              </a:ext>
            </a:extLst>
          </p:cNvPr>
          <p:cNvSpPr/>
          <p:nvPr/>
        </p:nvSpPr>
        <p:spPr>
          <a:xfrm rot="10800000">
            <a:off x="15328553" y="5145690"/>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8">
              <a:alphaModFix/>
            </a:blip>
            <a:stretch>
              <a:fillRect/>
            </a:stretch>
          </a:blipFill>
          <a:ln>
            <a:noFill/>
          </a:ln>
        </p:spPr>
        <p:txBody>
          <a:bodyPr/>
          <a:lstStyle/>
          <a:p>
            <a:endParaRPr lang="en-US"/>
          </a:p>
        </p:txBody>
      </p:sp>
      <p:grpSp>
        <p:nvGrpSpPr>
          <p:cNvPr id="15" name="Google Shape;171;p15">
            <a:extLst>
              <a:ext uri="{FF2B5EF4-FFF2-40B4-BE49-F238E27FC236}">
                <a16:creationId xmlns:a16="http://schemas.microsoft.com/office/drawing/2014/main" id="{A56D0C0F-8E64-748F-8067-4EE88DFFFF3D}"/>
              </a:ext>
            </a:extLst>
          </p:cNvPr>
          <p:cNvGrpSpPr/>
          <p:nvPr/>
        </p:nvGrpSpPr>
        <p:grpSpPr>
          <a:xfrm>
            <a:off x="1584316" y="9299080"/>
            <a:ext cx="388978" cy="388978"/>
            <a:chOff x="0" y="0"/>
            <a:chExt cx="812800" cy="812800"/>
          </a:xfrm>
        </p:grpSpPr>
        <p:sp>
          <p:nvSpPr>
            <p:cNvPr id="16" name="Google Shape;172;p15">
              <a:extLst>
                <a:ext uri="{FF2B5EF4-FFF2-40B4-BE49-F238E27FC236}">
                  <a16:creationId xmlns:a16="http://schemas.microsoft.com/office/drawing/2014/main" id="{7EEBB8BD-8410-2202-B451-8154DE1F7F1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3;p15">
              <a:extLst>
                <a:ext uri="{FF2B5EF4-FFF2-40B4-BE49-F238E27FC236}">
                  <a16:creationId xmlns:a16="http://schemas.microsoft.com/office/drawing/2014/main" id="{C71D3C76-033E-A7F4-F0EA-1D77D24B37AD}"/>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 name="Google Shape;177;p15">
            <a:extLst>
              <a:ext uri="{FF2B5EF4-FFF2-40B4-BE49-F238E27FC236}">
                <a16:creationId xmlns:a16="http://schemas.microsoft.com/office/drawing/2014/main" id="{9B1766CC-F358-5C0D-24BB-88699A04D49F}"/>
              </a:ext>
            </a:extLst>
          </p:cNvPr>
          <p:cNvGrpSpPr/>
          <p:nvPr/>
        </p:nvGrpSpPr>
        <p:grpSpPr>
          <a:xfrm>
            <a:off x="7238609" y="9930946"/>
            <a:ext cx="289306" cy="289306"/>
            <a:chOff x="0" y="0"/>
            <a:chExt cx="812800" cy="812800"/>
          </a:xfrm>
        </p:grpSpPr>
        <p:sp>
          <p:nvSpPr>
            <p:cNvPr id="19" name="Google Shape;178;p15">
              <a:extLst>
                <a:ext uri="{FF2B5EF4-FFF2-40B4-BE49-F238E27FC236}">
                  <a16:creationId xmlns:a16="http://schemas.microsoft.com/office/drawing/2014/main" id="{E2FD4D6B-15DD-924A-BBF3-14B0AFF0A10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9;p15">
              <a:extLst>
                <a:ext uri="{FF2B5EF4-FFF2-40B4-BE49-F238E27FC236}">
                  <a16:creationId xmlns:a16="http://schemas.microsoft.com/office/drawing/2014/main" id="{D8C167DA-50CA-5EBE-354B-D7FF690D4B41}"/>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167;p15">
            <a:extLst>
              <a:ext uri="{FF2B5EF4-FFF2-40B4-BE49-F238E27FC236}">
                <a16:creationId xmlns:a16="http://schemas.microsoft.com/office/drawing/2014/main" id="{0C28CBC6-C417-9CC3-49F9-792330A8F6B4}"/>
              </a:ext>
            </a:extLst>
          </p:cNvPr>
          <p:cNvSpPr/>
          <p:nvPr/>
        </p:nvSpPr>
        <p:spPr>
          <a:xfrm rot="5400000">
            <a:off x="8966640" y="4866071"/>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8">
              <a:alphaModFix/>
            </a:blip>
            <a:stretch>
              <a:fillRect/>
            </a:stretch>
          </a:blipFill>
          <a:ln>
            <a:noFill/>
          </a:ln>
        </p:spPr>
        <p:txBody>
          <a:bodyPr/>
          <a:lstStyle/>
          <a:p>
            <a:endParaRPr lang="en-US"/>
          </a:p>
        </p:txBody>
      </p:sp>
      <p:pic>
        <p:nvPicPr>
          <p:cNvPr id="26" name="Picture 25" descr="A pixelated key on a black background&#10;&#10;Description automatically generated">
            <a:extLst>
              <a:ext uri="{FF2B5EF4-FFF2-40B4-BE49-F238E27FC236}">
                <a16:creationId xmlns:a16="http://schemas.microsoft.com/office/drawing/2014/main" id="{04A0B599-2E2F-E4FC-642E-6809BD3BF66C}"/>
              </a:ext>
            </a:extLst>
          </p:cNvPr>
          <p:cNvPicPr>
            <a:picLocks noChangeAspect="1"/>
          </p:cNvPicPr>
          <p:nvPr/>
        </p:nvPicPr>
        <p:blipFill>
          <a:blip r:embed="rId9"/>
          <a:stretch>
            <a:fillRect/>
          </a:stretch>
        </p:blipFill>
        <p:spPr>
          <a:xfrm>
            <a:off x="12314973" y="1611778"/>
            <a:ext cx="1904423" cy="1904423"/>
          </a:xfrm>
          <a:prstGeom prst="rect">
            <a:avLst/>
          </a:prstGeom>
        </p:spPr>
      </p:pic>
    </p:spTree>
    <p:extLst>
      <p:ext uri="{BB962C8B-B14F-4D97-AF65-F5344CB8AC3E}">
        <p14:creationId xmlns:p14="http://schemas.microsoft.com/office/powerpoint/2010/main" val="391533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78"/>
        <p:cNvGrpSpPr/>
        <p:nvPr/>
      </p:nvGrpSpPr>
      <p:grpSpPr>
        <a:xfrm>
          <a:off x="0" y="0"/>
          <a:ext cx="0" cy="0"/>
          <a:chOff x="0" y="0"/>
          <a:chExt cx="0" cy="0"/>
        </a:xfrm>
      </p:grpSpPr>
      <p:sp>
        <p:nvSpPr>
          <p:cNvPr id="279" name="Google Shape;279;p19"/>
          <p:cNvSpPr/>
          <p:nvPr/>
        </p:nvSpPr>
        <p:spPr>
          <a:xfrm rot="10352434">
            <a:off x="11498822" y="5930880"/>
            <a:ext cx="9645216" cy="9247351"/>
          </a:xfrm>
          <a:custGeom>
            <a:avLst/>
            <a:gdLst/>
            <a:ahLst/>
            <a:cxnLst/>
            <a:rect l="l" t="t" r="r" b="b"/>
            <a:pathLst>
              <a:path w="9645216" h="9247351" extrusionOk="0">
                <a:moveTo>
                  <a:pt x="0" y="0"/>
                </a:moveTo>
                <a:lnTo>
                  <a:pt x="9645216" y="0"/>
                </a:lnTo>
                <a:lnTo>
                  <a:pt x="9645216" y="9247350"/>
                </a:lnTo>
                <a:lnTo>
                  <a:pt x="0" y="9247350"/>
                </a:lnTo>
                <a:lnTo>
                  <a:pt x="0" y="0"/>
                </a:lnTo>
                <a:close/>
              </a:path>
            </a:pathLst>
          </a:custGeom>
          <a:blipFill rotWithShape="1">
            <a:blip r:embed="rId3">
              <a:alphaModFix/>
            </a:blip>
            <a:stretch>
              <a:fillRect/>
            </a:stretch>
          </a:blipFill>
          <a:ln>
            <a:noFill/>
          </a:ln>
        </p:spPr>
        <p:txBody>
          <a:bodyPr/>
          <a:lstStyle/>
          <a:p>
            <a:endParaRPr lang="en-US"/>
          </a:p>
        </p:txBody>
      </p:sp>
      <p:sp>
        <p:nvSpPr>
          <p:cNvPr id="280" name="Google Shape;280;p19"/>
          <p:cNvSpPr/>
          <p:nvPr/>
        </p:nvSpPr>
        <p:spPr>
          <a:xfrm rot="-246943">
            <a:off x="-3617136" y="-4821307"/>
            <a:ext cx="9645216" cy="9247351"/>
          </a:xfrm>
          <a:custGeom>
            <a:avLst/>
            <a:gdLst/>
            <a:ahLst/>
            <a:cxnLst/>
            <a:rect l="l" t="t" r="r" b="b"/>
            <a:pathLst>
              <a:path w="9645216" h="9247351" extrusionOk="0">
                <a:moveTo>
                  <a:pt x="0" y="0"/>
                </a:moveTo>
                <a:lnTo>
                  <a:pt x="9645216" y="0"/>
                </a:lnTo>
                <a:lnTo>
                  <a:pt x="9645216" y="9247351"/>
                </a:lnTo>
                <a:lnTo>
                  <a:pt x="0" y="9247351"/>
                </a:lnTo>
                <a:lnTo>
                  <a:pt x="0" y="0"/>
                </a:lnTo>
                <a:close/>
              </a:path>
            </a:pathLst>
          </a:custGeom>
          <a:blipFill rotWithShape="1">
            <a:blip r:embed="rId3">
              <a:alphaModFix/>
            </a:blip>
            <a:stretch>
              <a:fillRect/>
            </a:stretch>
          </a:blipFill>
          <a:ln>
            <a:noFill/>
          </a:ln>
        </p:spPr>
        <p:txBody>
          <a:bodyPr/>
          <a:lstStyle/>
          <a:p>
            <a:endParaRPr lang="en-US"/>
          </a:p>
        </p:txBody>
      </p:sp>
      <p:cxnSp>
        <p:nvCxnSpPr>
          <p:cNvPr id="281" name="Google Shape;281;p19"/>
          <p:cNvCxnSpPr/>
          <p:nvPr/>
        </p:nvCxnSpPr>
        <p:spPr>
          <a:xfrm rot="10800000" flipH="1">
            <a:off x="2232183" y="6037190"/>
            <a:ext cx="14089228" cy="12101"/>
          </a:xfrm>
          <a:prstGeom prst="straightConnector1">
            <a:avLst/>
          </a:prstGeom>
          <a:noFill/>
          <a:ln w="63500" cap="flat" cmpd="sng">
            <a:solidFill>
              <a:srgbClr val="FFD33B"/>
            </a:solidFill>
            <a:prstDash val="solid"/>
            <a:round/>
            <a:headEnd type="none" w="sm" len="sm"/>
            <a:tailEnd type="none" w="sm" len="sm"/>
          </a:ln>
        </p:spPr>
      </p:cxnSp>
      <p:sp>
        <p:nvSpPr>
          <p:cNvPr id="282" name="Google Shape;282;p19"/>
          <p:cNvSpPr/>
          <p:nvPr/>
        </p:nvSpPr>
        <p:spPr>
          <a:xfrm>
            <a:off x="2898509" y="5866432"/>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696606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062973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9"/>
          <p:cNvGrpSpPr/>
          <p:nvPr/>
        </p:nvGrpSpPr>
        <p:grpSpPr>
          <a:xfrm>
            <a:off x="13317283" y="3159690"/>
            <a:ext cx="2217493" cy="2217493"/>
            <a:chOff x="0" y="0"/>
            <a:chExt cx="812800" cy="812800"/>
          </a:xfrm>
        </p:grpSpPr>
        <p:sp>
          <p:nvSpPr>
            <p:cNvPr id="286" name="Google Shape;28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8" name="Google Shape;288;p19"/>
          <p:cNvSpPr/>
          <p:nvPr/>
        </p:nvSpPr>
        <p:spPr>
          <a:xfrm>
            <a:off x="13481121" y="3159690"/>
            <a:ext cx="1889815" cy="1889815"/>
          </a:xfrm>
          <a:custGeom>
            <a:avLst/>
            <a:gdLst/>
            <a:ahLst/>
            <a:cxnLst/>
            <a:rect l="l" t="t" r="r" b="b"/>
            <a:pathLst>
              <a:path w="2519753" h="2519753" extrusionOk="0">
                <a:moveTo>
                  <a:pt x="0" y="0"/>
                </a:moveTo>
                <a:lnTo>
                  <a:pt x="2519754" y="0"/>
                </a:lnTo>
                <a:lnTo>
                  <a:pt x="2519754" y="2519753"/>
                </a:lnTo>
                <a:lnTo>
                  <a:pt x="0" y="2519753"/>
                </a:lnTo>
                <a:lnTo>
                  <a:pt x="0" y="0"/>
                </a:lnTo>
                <a:close/>
              </a:path>
            </a:pathLst>
          </a:custGeom>
          <a:blipFill rotWithShape="1">
            <a:blip r:embed="rId4">
              <a:alphaModFix/>
            </a:blip>
            <a:stretch>
              <a:fillRect/>
            </a:stretch>
          </a:blipFill>
          <a:ln>
            <a:noFill/>
          </a:ln>
        </p:spPr>
        <p:txBody>
          <a:bodyPr/>
          <a:lstStyle/>
          <a:p>
            <a:endParaRPr lang="en-US"/>
          </a:p>
        </p:txBody>
      </p:sp>
      <p:sp>
        <p:nvSpPr>
          <p:cNvPr id="289" name="Google Shape;289;p19"/>
          <p:cNvSpPr/>
          <p:nvPr/>
        </p:nvSpPr>
        <p:spPr>
          <a:xfrm>
            <a:off x="14249221"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5510877" y="6622173"/>
            <a:ext cx="3244200" cy="19389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Database Schema Design and Implementation</a:t>
            </a:r>
            <a:endParaRPr sz="3500" dirty="0">
              <a:latin typeface="Slabo 27px"/>
              <a:ea typeface="Slabo 27px"/>
              <a:cs typeface="Slabo 27px"/>
              <a:sym typeface="Slabo 27px"/>
            </a:endParaRPr>
          </a:p>
        </p:txBody>
      </p:sp>
      <p:grpSp>
        <p:nvGrpSpPr>
          <p:cNvPr id="292" name="Google Shape;292;p19"/>
          <p:cNvGrpSpPr/>
          <p:nvPr/>
        </p:nvGrpSpPr>
        <p:grpSpPr>
          <a:xfrm>
            <a:off x="2001002" y="3236023"/>
            <a:ext cx="2217493" cy="2217493"/>
            <a:chOff x="0" y="0"/>
            <a:chExt cx="812800" cy="812800"/>
          </a:xfrm>
        </p:grpSpPr>
        <p:sp>
          <p:nvSpPr>
            <p:cNvPr id="293" name="Google Shape;29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5" name="Google Shape;295;p19"/>
          <p:cNvSpPr/>
          <p:nvPr/>
        </p:nvSpPr>
        <p:spPr>
          <a:xfrm>
            <a:off x="2299996" y="3535018"/>
            <a:ext cx="1619504" cy="1619504"/>
          </a:xfrm>
          <a:custGeom>
            <a:avLst/>
            <a:gdLst/>
            <a:ahLst/>
            <a:cxnLst/>
            <a:rect l="l" t="t" r="r" b="b"/>
            <a:pathLst>
              <a:path w="2159339" h="2159339" extrusionOk="0">
                <a:moveTo>
                  <a:pt x="0" y="0"/>
                </a:moveTo>
                <a:lnTo>
                  <a:pt x="2159339" y="0"/>
                </a:lnTo>
                <a:lnTo>
                  <a:pt x="2159339" y="2159338"/>
                </a:lnTo>
                <a:lnTo>
                  <a:pt x="0" y="2159338"/>
                </a:lnTo>
                <a:lnTo>
                  <a:pt x="0" y="0"/>
                </a:lnTo>
                <a:close/>
              </a:path>
            </a:pathLst>
          </a:custGeom>
          <a:blipFill rotWithShape="1">
            <a:blip r:embed="rId5">
              <a:alphaModFix/>
            </a:blip>
            <a:stretch>
              <a:fillRect/>
            </a:stretch>
          </a:blipFill>
          <a:ln>
            <a:noFill/>
          </a:ln>
        </p:spPr>
        <p:txBody>
          <a:bodyPr/>
          <a:lstStyle/>
          <a:p>
            <a:endParaRPr lang="en-US"/>
          </a:p>
        </p:txBody>
      </p:sp>
      <p:grpSp>
        <p:nvGrpSpPr>
          <p:cNvPr id="296" name="Google Shape;296;p19"/>
          <p:cNvGrpSpPr/>
          <p:nvPr/>
        </p:nvGrpSpPr>
        <p:grpSpPr>
          <a:xfrm>
            <a:off x="5955863" y="3186713"/>
            <a:ext cx="2217493" cy="2217493"/>
            <a:chOff x="0" y="0"/>
            <a:chExt cx="812800" cy="812800"/>
          </a:xfrm>
        </p:grpSpPr>
        <p:sp>
          <p:nvSpPr>
            <p:cNvPr id="297" name="Google Shape;29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9" name="Google Shape;299;p19"/>
          <p:cNvSpPr/>
          <p:nvPr/>
        </p:nvSpPr>
        <p:spPr>
          <a:xfrm>
            <a:off x="6098550" y="3329400"/>
            <a:ext cx="1932118" cy="1932118"/>
          </a:xfrm>
          <a:custGeom>
            <a:avLst/>
            <a:gdLst/>
            <a:ahLst/>
            <a:cxnLst/>
            <a:rect l="l" t="t" r="r" b="b"/>
            <a:pathLst>
              <a:path w="2576157" h="2576157" extrusionOk="0">
                <a:moveTo>
                  <a:pt x="0" y="0"/>
                </a:moveTo>
                <a:lnTo>
                  <a:pt x="2576157" y="0"/>
                </a:lnTo>
                <a:lnTo>
                  <a:pt x="2576157" y="2576158"/>
                </a:lnTo>
                <a:lnTo>
                  <a:pt x="0" y="2576158"/>
                </a:lnTo>
                <a:lnTo>
                  <a:pt x="0" y="0"/>
                </a:lnTo>
                <a:close/>
              </a:path>
            </a:pathLst>
          </a:custGeom>
          <a:blipFill rotWithShape="1">
            <a:blip r:embed="rId6">
              <a:alphaModFix/>
            </a:blip>
            <a:stretch>
              <a:fillRect/>
            </a:stretch>
          </a:blipFill>
          <a:ln>
            <a:noFill/>
          </a:ln>
        </p:spPr>
        <p:txBody>
          <a:bodyPr/>
          <a:lstStyle/>
          <a:p>
            <a:endParaRPr lang="en-US"/>
          </a:p>
        </p:txBody>
      </p:sp>
      <p:grpSp>
        <p:nvGrpSpPr>
          <p:cNvPr id="300" name="Google Shape;300;p19"/>
          <p:cNvGrpSpPr/>
          <p:nvPr/>
        </p:nvGrpSpPr>
        <p:grpSpPr>
          <a:xfrm>
            <a:off x="9585901" y="3133346"/>
            <a:ext cx="2217493" cy="2217493"/>
            <a:chOff x="0" y="0"/>
            <a:chExt cx="812800" cy="812800"/>
          </a:xfrm>
        </p:grpSpPr>
        <p:sp>
          <p:nvSpPr>
            <p:cNvPr id="301" name="Google Shape;30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303;p19"/>
          <p:cNvSpPr/>
          <p:nvPr/>
        </p:nvSpPr>
        <p:spPr>
          <a:xfrm>
            <a:off x="9873398" y="3420843"/>
            <a:ext cx="1642499" cy="1642499"/>
          </a:xfrm>
          <a:custGeom>
            <a:avLst/>
            <a:gdLst/>
            <a:ahLst/>
            <a:cxnLst/>
            <a:rect l="l" t="t" r="r" b="b"/>
            <a:pathLst>
              <a:path w="2189998" h="2189998" extrusionOk="0">
                <a:moveTo>
                  <a:pt x="0" y="0"/>
                </a:moveTo>
                <a:lnTo>
                  <a:pt x="2189998" y="0"/>
                </a:lnTo>
                <a:lnTo>
                  <a:pt x="2189998" y="2189998"/>
                </a:lnTo>
                <a:lnTo>
                  <a:pt x="0" y="2189998"/>
                </a:lnTo>
                <a:lnTo>
                  <a:pt x="0" y="0"/>
                </a:lnTo>
                <a:close/>
              </a:path>
            </a:pathLst>
          </a:custGeom>
          <a:blipFill rotWithShape="1">
            <a:blip r:embed="rId7">
              <a:alphaModFix/>
            </a:blip>
            <a:stretch>
              <a:fillRect/>
            </a:stretch>
          </a:blipFill>
          <a:ln>
            <a:noFill/>
          </a:ln>
        </p:spPr>
        <p:txBody>
          <a:bodyPr/>
          <a:lstStyle/>
          <a:p>
            <a:endParaRPr lang="en-US"/>
          </a:p>
        </p:txBody>
      </p:sp>
      <p:sp>
        <p:nvSpPr>
          <p:cNvPr id="304" name="Google Shape;304;p19"/>
          <p:cNvSpPr txBox="1"/>
          <p:nvPr/>
        </p:nvSpPr>
        <p:spPr>
          <a:xfrm>
            <a:off x="1471419" y="6558725"/>
            <a:ext cx="3244200" cy="19389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Web Development Using Django</a:t>
            </a:r>
            <a:endParaRPr sz="3500" dirty="0">
              <a:latin typeface="Slabo 27px"/>
              <a:ea typeface="Slabo 27px"/>
              <a:cs typeface="Slabo 27px"/>
              <a:sym typeface="Slabo 27px"/>
            </a:endParaRPr>
          </a:p>
        </p:txBody>
      </p:sp>
      <p:sp>
        <p:nvSpPr>
          <p:cNvPr id="306" name="Google Shape;306;p19"/>
          <p:cNvSpPr txBox="1"/>
          <p:nvPr/>
        </p:nvSpPr>
        <p:spPr>
          <a:xfrm>
            <a:off x="9431811" y="6685679"/>
            <a:ext cx="3244200" cy="129266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Recommendation Engine</a:t>
            </a:r>
            <a:endParaRPr sz="3500" dirty="0">
              <a:latin typeface="Slabo 27px"/>
              <a:ea typeface="Slabo 27px"/>
              <a:cs typeface="Slabo 27px"/>
              <a:sym typeface="Slabo 27px"/>
            </a:endParaRPr>
          </a:p>
        </p:txBody>
      </p:sp>
      <p:sp>
        <p:nvSpPr>
          <p:cNvPr id="308" name="Google Shape;308;p19"/>
          <p:cNvSpPr txBox="1"/>
          <p:nvPr/>
        </p:nvSpPr>
        <p:spPr>
          <a:xfrm>
            <a:off x="13078448" y="6709321"/>
            <a:ext cx="3244200" cy="19389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Game Encyclopedia via API request</a:t>
            </a:r>
            <a:endParaRPr sz="3500" dirty="0">
              <a:latin typeface="Slabo 27px"/>
              <a:ea typeface="Slabo 27px"/>
              <a:cs typeface="Slabo 27px"/>
              <a:sym typeface="Slabo 27px"/>
            </a:endParaRPr>
          </a:p>
        </p:txBody>
      </p:sp>
      <p:sp>
        <p:nvSpPr>
          <p:cNvPr id="310" name="Google Shape;310;p19"/>
          <p:cNvSpPr txBox="1"/>
          <p:nvPr/>
        </p:nvSpPr>
        <p:spPr>
          <a:xfrm>
            <a:off x="1028700" y="1028700"/>
            <a:ext cx="162306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Project Goals</a:t>
            </a:r>
            <a:endParaRPr dirty="0"/>
          </a:p>
        </p:txBody>
      </p:sp>
      <p:grpSp>
        <p:nvGrpSpPr>
          <p:cNvPr id="311" name="Google Shape;311;p19"/>
          <p:cNvGrpSpPr/>
          <p:nvPr/>
        </p:nvGrpSpPr>
        <p:grpSpPr>
          <a:xfrm>
            <a:off x="15578138" y="1249322"/>
            <a:ext cx="388978" cy="388978"/>
            <a:chOff x="0" y="0"/>
            <a:chExt cx="812800" cy="812800"/>
          </a:xfrm>
        </p:grpSpPr>
        <p:sp>
          <p:nvSpPr>
            <p:cNvPr id="312" name="Google Shape;31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19"/>
          <p:cNvGrpSpPr/>
          <p:nvPr/>
        </p:nvGrpSpPr>
        <p:grpSpPr>
          <a:xfrm>
            <a:off x="14999110" y="4458569"/>
            <a:ext cx="179141" cy="179141"/>
            <a:chOff x="0" y="0"/>
            <a:chExt cx="812800" cy="812800"/>
          </a:xfrm>
        </p:grpSpPr>
        <p:sp>
          <p:nvSpPr>
            <p:cNvPr id="315" name="Google Shape;31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19"/>
          <p:cNvGrpSpPr/>
          <p:nvPr/>
        </p:nvGrpSpPr>
        <p:grpSpPr>
          <a:xfrm>
            <a:off x="5600192" y="8665639"/>
            <a:ext cx="289306" cy="289306"/>
            <a:chOff x="0" y="0"/>
            <a:chExt cx="812800" cy="812800"/>
          </a:xfrm>
        </p:grpSpPr>
        <p:sp>
          <p:nvSpPr>
            <p:cNvPr id="318" name="Google Shape;31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19"/>
          <p:cNvGrpSpPr/>
          <p:nvPr/>
        </p:nvGrpSpPr>
        <p:grpSpPr>
          <a:xfrm>
            <a:off x="865711" y="1153268"/>
            <a:ext cx="679521" cy="679521"/>
            <a:chOff x="0" y="0"/>
            <a:chExt cx="812800" cy="812800"/>
          </a:xfrm>
        </p:grpSpPr>
        <p:sp>
          <p:nvSpPr>
            <p:cNvPr id="321" name="Google Shape;32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3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04"/>
                                        </p:tgtEl>
                                        <p:attrNameLst>
                                          <p:attrName>style.visibility</p:attrName>
                                        </p:attrNameLst>
                                      </p:cBhvr>
                                      <p:to>
                                        <p:strVal val="visible"/>
                                      </p:to>
                                    </p:set>
                                    <p:anim calcmode="lin" valueType="num">
                                      <p:cBhvr>
                                        <p:cTn id="7" dur="500" fill="hold"/>
                                        <p:tgtEl>
                                          <p:spTgt spid="304"/>
                                        </p:tgtEl>
                                        <p:attrNameLst>
                                          <p:attrName>ppt_w</p:attrName>
                                        </p:attrNameLst>
                                      </p:cBhvr>
                                      <p:tavLst>
                                        <p:tav tm="0">
                                          <p:val>
                                            <p:fltVal val="0"/>
                                          </p:val>
                                        </p:tav>
                                        <p:tav tm="100000">
                                          <p:val>
                                            <p:strVal val="#ppt_w"/>
                                          </p:val>
                                        </p:tav>
                                      </p:tavLst>
                                    </p:anim>
                                    <p:anim calcmode="lin" valueType="num">
                                      <p:cBhvr>
                                        <p:cTn id="8" dur="500" fill="hold"/>
                                        <p:tgtEl>
                                          <p:spTgt spid="304"/>
                                        </p:tgtEl>
                                        <p:attrNameLst>
                                          <p:attrName>ppt_h</p:attrName>
                                        </p:attrNameLst>
                                      </p:cBhvr>
                                      <p:tavLst>
                                        <p:tav tm="0">
                                          <p:val>
                                            <p:fltVal val="0"/>
                                          </p:val>
                                        </p:tav>
                                        <p:tav tm="100000">
                                          <p:val>
                                            <p:strVal val="#ppt_h"/>
                                          </p:val>
                                        </p:tav>
                                      </p:tavLst>
                                    </p:anim>
                                    <p:animEffect transition="in" filter="fade">
                                      <p:cBhvr>
                                        <p:cTn id="9" dur="500"/>
                                        <p:tgtEl>
                                          <p:spTgt spid="30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90"/>
                                        </p:tgtEl>
                                        <p:attrNameLst>
                                          <p:attrName>style.visibility</p:attrName>
                                        </p:attrNameLst>
                                      </p:cBhvr>
                                      <p:to>
                                        <p:strVal val="visible"/>
                                      </p:to>
                                    </p:set>
                                    <p:anim calcmode="lin" valueType="num">
                                      <p:cBhvr>
                                        <p:cTn id="14" dur="500" fill="hold"/>
                                        <p:tgtEl>
                                          <p:spTgt spid="290"/>
                                        </p:tgtEl>
                                        <p:attrNameLst>
                                          <p:attrName>ppt_w</p:attrName>
                                        </p:attrNameLst>
                                      </p:cBhvr>
                                      <p:tavLst>
                                        <p:tav tm="0">
                                          <p:val>
                                            <p:fltVal val="0"/>
                                          </p:val>
                                        </p:tav>
                                        <p:tav tm="100000">
                                          <p:val>
                                            <p:strVal val="#ppt_w"/>
                                          </p:val>
                                        </p:tav>
                                      </p:tavLst>
                                    </p:anim>
                                    <p:anim calcmode="lin" valueType="num">
                                      <p:cBhvr>
                                        <p:cTn id="15" dur="500" fill="hold"/>
                                        <p:tgtEl>
                                          <p:spTgt spid="290"/>
                                        </p:tgtEl>
                                        <p:attrNameLst>
                                          <p:attrName>ppt_h</p:attrName>
                                        </p:attrNameLst>
                                      </p:cBhvr>
                                      <p:tavLst>
                                        <p:tav tm="0">
                                          <p:val>
                                            <p:fltVal val="0"/>
                                          </p:val>
                                        </p:tav>
                                        <p:tav tm="100000">
                                          <p:val>
                                            <p:strVal val="#ppt_h"/>
                                          </p:val>
                                        </p:tav>
                                      </p:tavLst>
                                    </p:anim>
                                    <p:animEffect transition="in" filter="fade">
                                      <p:cBhvr>
                                        <p:cTn id="16" dur="500"/>
                                        <p:tgtEl>
                                          <p:spTgt spid="29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06"/>
                                        </p:tgtEl>
                                        <p:attrNameLst>
                                          <p:attrName>style.visibility</p:attrName>
                                        </p:attrNameLst>
                                      </p:cBhvr>
                                      <p:to>
                                        <p:strVal val="visible"/>
                                      </p:to>
                                    </p:set>
                                    <p:anim calcmode="lin" valueType="num">
                                      <p:cBhvr>
                                        <p:cTn id="21" dur="500" fill="hold"/>
                                        <p:tgtEl>
                                          <p:spTgt spid="306"/>
                                        </p:tgtEl>
                                        <p:attrNameLst>
                                          <p:attrName>ppt_w</p:attrName>
                                        </p:attrNameLst>
                                      </p:cBhvr>
                                      <p:tavLst>
                                        <p:tav tm="0">
                                          <p:val>
                                            <p:fltVal val="0"/>
                                          </p:val>
                                        </p:tav>
                                        <p:tav tm="100000">
                                          <p:val>
                                            <p:strVal val="#ppt_w"/>
                                          </p:val>
                                        </p:tav>
                                      </p:tavLst>
                                    </p:anim>
                                    <p:anim calcmode="lin" valueType="num">
                                      <p:cBhvr>
                                        <p:cTn id="22" dur="500" fill="hold"/>
                                        <p:tgtEl>
                                          <p:spTgt spid="306"/>
                                        </p:tgtEl>
                                        <p:attrNameLst>
                                          <p:attrName>ppt_h</p:attrName>
                                        </p:attrNameLst>
                                      </p:cBhvr>
                                      <p:tavLst>
                                        <p:tav tm="0">
                                          <p:val>
                                            <p:fltVal val="0"/>
                                          </p:val>
                                        </p:tav>
                                        <p:tav tm="100000">
                                          <p:val>
                                            <p:strVal val="#ppt_h"/>
                                          </p:val>
                                        </p:tav>
                                      </p:tavLst>
                                    </p:anim>
                                    <p:animEffect transition="in" filter="fade">
                                      <p:cBhvr>
                                        <p:cTn id="23" dur="500"/>
                                        <p:tgtEl>
                                          <p:spTgt spid="30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08"/>
                                        </p:tgtEl>
                                        <p:attrNameLst>
                                          <p:attrName>style.visibility</p:attrName>
                                        </p:attrNameLst>
                                      </p:cBhvr>
                                      <p:to>
                                        <p:strVal val="visible"/>
                                      </p:to>
                                    </p:set>
                                    <p:anim calcmode="lin" valueType="num">
                                      <p:cBhvr>
                                        <p:cTn id="28" dur="500" fill="hold"/>
                                        <p:tgtEl>
                                          <p:spTgt spid="308"/>
                                        </p:tgtEl>
                                        <p:attrNameLst>
                                          <p:attrName>ppt_w</p:attrName>
                                        </p:attrNameLst>
                                      </p:cBhvr>
                                      <p:tavLst>
                                        <p:tav tm="0">
                                          <p:val>
                                            <p:fltVal val="0"/>
                                          </p:val>
                                        </p:tav>
                                        <p:tav tm="100000">
                                          <p:val>
                                            <p:strVal val="#ppt_w"/>
                                          </p:val>
                                        </p:tav>
                                      </p:tavLst>
                                    </p:anim>
                                    <p:anim calcmode="lin" valueType="num">
                                      <p:cBhvr>
                                        <p:cTn id="29" dur="500" fill="hold"/>
                                        <p:tgtEl>
                                          <p:spTgt spid="308"/>
                                        </p:tgtEl>
                                        <p:attrNameLst>
                                          <p:attrName>ppt_h</p:attrName>
                                        </p:attrNameLst>
                                      </p:cBhvr>
                                      <p:tavLst>
                                        <p:tav tm="0">
                                          <p:val>
                                            <p:fltVal val="0"/>
                                          </p:val>
                                        </p:tav>
                                        <p:tav tm="100000">
                                          <p:val>
                                            <p:strVal val="#ppt_h"/>
                                          </p:val>
                                        </p:tav>
                                      </p:tavLst>
                                    </p:anim>
                                    <p:animEffect transition="in" filter="fade">
                                      <p:cBhvr>
                                        <p:cTn id="30"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p:bldP spid="304" grpId="0"/>
      <p:bldP spid="306" grpId="0"/>
      <p:bldP spid="30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70"/>
        <p:cNvGrpSpPr/>
        <p:nvPr/>
      </p:nvGrpSpPr>
      <p:grpSpPr>
        <a:xfrm>
          <a:off x="0" y="0"/>
          <a:ext cx="0" cy="0"/>
          <a:chOff x="0" y="0"/>
          <a:chExt cx="0" cy="0"/>
        </a:xfrm>
      </p:grpSpPr>
      <p:sp>
        <p:nvSpPr>
          <p:cNvPr id="471" name="Google Shape;471;p26"/>
          <p:cNvSpPr/>
          <p:nvPr/>
        </p:nvSpPr>
        <p:spPr>
          <a:xfrm rot="1179566">
            <a:off x="5398513" y="-877614"/>
            <a:ext cx="3645359" cy="3494988"/>
          </a:xfrm>
          <a:custGeom>
            <a:avLst/>
            <a:gdLst/>
            <a:ahLst/>
            <a:cxnLst/>
            <a:rect l="l" t="t" r="r" b="b"/>
            <a:pathLst>
              <a:path w="3645359" h="3494988" extrusionOk="0">
                <a:moveTo>
                  <a:pt x="0" y="0"/>
                </a:moveTo>
                <a:lnTo>
                  <a:pt x="3645360" y="0"/>
                </a:lnTo>
                <a:lnTo>
                  <a:pt x="3645360" y="3494988"/>
                </a:lnTo>
                <a:lnTo>
                  <a:pt x="0" y="3494988"/>
                </a:lnTo>
                <a:lnTo>
                  <a:pt x="0" y="0"/>
                </a:lnTo>
                <a:close/>
              </a:path>
            </a:pathLst>
          </a:custGeom>
          <a:blipFill rotWithShape="1">
            <a:blip r:embed="rId4">
              <a:alphaModFix/>
            </a:blip>
            <a:stretch>
              <a:fillRect/>
            </a:stretch>
          </a:blipFill>
          <a:ln>
            <a:noFill/>
          </a:ln>
        </p:spPr>
        <p:txBody>
          <a:bodyPr/>
          <a:lstStyle/>
          <a:p>
            <a:endParaRPr lang="en-US"/>
          </a:p>
        </p:txBody>
      </p:sp>
      <p:sp>
        <p:nvSpPr>
          <p:cNvPr id="473" name="Google Shape;473;p26"/>
          <p:cNvSpPr/>
          <p:nvPr/>
        </p:nvSpPr>
        <p:spPr>
          <a:xfrm>
            <a:off x="16080165" y="711859"/>
            <a:ext cx="990392" cy="984989"/>
          </a:xfrm>
          <a:custGeom>
            <a:avLst/>
            <a:gdLst/>
            <a:ahLst/>
            <a:cxnLst/>
            <a:rect l="l" t="t" r="r" b="b"/>
            <a:pathLst>
              <a:path w="990392" h="984989" extrusionOk="0">
                <a:moveTo>
                  <a:pt x="0" y="0"/>
                </a:moveTo>
                <a:lnTo>
                  <a:pt x="990391" y="0"/>
                </a:lnTo>
                <a:lnTo>
                  <a:pt x="990391" y="984989"/>
                </a:lnTo>
                <a:lnTo>
                  <a:pt x="0" y="984989"/>
                </a:lnTo>
                <a:lnTo>
                  <a:pt x="0" y="0"/>
                </a:lnTo>
                <a:close/>
              </a:path>
            </a:pathLst>
          </a:custGeom>
          <a:blipFill rotWithShape="1">
            <a:blip r:embed="rId5">
              <a:alphaModFix/>
            </a:blip>
            <a:stretch>
              <a:fillRect/>
            </a:stretch>
          </a:blipFill>
          <a:ln>
            <a:noFill/>
          </a:ln>
        </p:spPr>
        <p:txBody>
          <a:bodyPr/>
          <a:lstStyle/>
          <a:p>
            <a:endParaRPr lang="en-US"/>
          </a:p>
        </p:txBody>
      </p:sp>
      <p:sp>
        <p:nvSpPr>
          <p:cNvPr id="474" name="Google Shape;474;p26"/>
          <p:cNvSpPr txBox="1"/>
          <p:nvPr/>
        </p:nvSpPr>
        <p:spPr>
          <a:xfrm>
            <a:off x="7971189" y="2136677"/>
            <a:ext cx="9884906"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Web Development </a:t>
            </a:r>
            <a:endParaRPr dirty="0"/>
          </a:p>
        </p:txBody>
      </p:sp>
      <p:sp>
        <p:nvSpPr>
          <p:cNvPr id="475" name="Google Shape;475;p26"/>
          <p:cNvSpPr txBox="1"/>
          <p:nvPr/>
        </p:nvSpPr>
        <p:spPr>
          <a:xfrm>
            <a:off x="7843498" y="6719961"/>
            <a:ext cx="7751400" cy="185820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500" dirty="0">
                <a:solidFill>
                  <a:schemeClr val="bg1"/>
                </a:solidFill>
              </a:rPr>
              <a:t>Developed a user-friendly interface with optimized navigation and security features</a:t>
            </a:r>
          </a:p>
        </p:txBody>
      </p:sp>
      <p:sp>
        <p:nvSpPr>
          <p:cNvPr id="476" name="Google Shape;476;p26"/>
          <p:cNvSpPr/>
          <p:nvPr/>
        </p:nvSpPr>
        <p:spPr>
          <a:xfrm rot="-9862148">
            <a:off x="14916252" y="6854053"/>
            <a:ext cx="4255871" cy="4080317"/>
          </a:xfrm>
          <a:custGeom>
            <a:avLst/>
            <a:gdLst/>
            <a:ahLst/>
            <a:cxnLst/>
            <a:rect l="l" t="t" r="r" b="b"/>
            <a:pathLst>
              <a:path w="4255871" h="4080317" extrusionOk="0">
                <a:moveTo>
                  <a:pt x="0" y="0"/>
                </a:moveTo>
                <a:lnTo>
                  <a:pt x="4255872" y="0"/>
                </a:lnTo>
                <a:lnTo>
                  <a:pt x="4255872" y="4080317"/>
                </a:lnTo>
                <a:lnTo>
                  <a:pt x="0" y="4080317"/>
                </a:lnTo>
                <a:lnTo>
                  <a:pt x="0" y="0"/>
                </a:lnTo>
                <a:close/>
              </a:path>
            </a:pathLst>
          </a:custGeom>
          <a:blipFill rotWithShape="1">
            <a:blip r:embed="rId4">
              <a:alphaModFix/>
            </a:blip>
            <a:stretch>
              <a:fillRect/>
            </a:stretch>
          </a:blipFill>
          <a:ln>
            <a:noFill/>
          </a:ln>
        </p:spPr>
        <p:txBody>
          <a:bodyPr/>
          <a:lstStyle/>
          <a:p>
            <a:endParaRPr lang="en-US"/>
          </a:p>
        </p:txBody>
      </p:sp>
      <p:grpSp>
        <p:nvGrpSpPr>
          <p:cNvPr id="477" name="Google Shape;477;p26"/>
          <p:cNvGrpSpPr/>
          <p:nvPr/>
        </p:nvGrpSpPr>
        <p:grpSpPr>
          <a:xfrm>
            <a:off x="1473336" y="2616900"/>
            <a:ext cx="388978" cy="388978"/>
            <a:chOff x="0" y="0"/>
            <a:chExt cx="812800" cy="812800"/>
          </a:xfrm>
        </p:grpSpPr>
        <p:sp>
          <p:nvSpPr>
            <p:cNvPr id="478" name="Google Shape;478;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26"/>
          <p:cNvGrpSpPr/>
          <p:nvPr/>
        </p:nvGrpSpPr>
        <p:grpSpPr>
          <a:xfrm>
            <a:off x="7660621" y="517370"/>
            <a:ext cx="388978" cy="388978"/>
            <a:chOff x="0" y="0"/>
            <a:chExt cx="812800" cy="812800"/>
          </a:xfrm>
        </p:grpSpPr>
        <p:sp>
          <p:nvSpPr>
            <p:cNvPr id="481" name="Google Shape;481;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26"/>
          <p:cNvGrpSpPr/>
          <p:nvPr/>
        </p:nvGrpSpPr>
        <p:grpSpPr>
          <a:xfrm>
            <a:off x="17044188" y="9063811"/>
            <a:ext cx="388978" cy="388978"/>
            <a:chOff x="0" y="0"/>
            <a:chExt cx="812800" cy="812800"/>
          </a:xfrm>
        </p:grpSpPr>
        <p:sp>
          <p:nvSpPr>
            <p:cNvPr id="484" name="Google Shape;484;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6" name="Google Shape;486;p26"/>
          <p:cNvGrpSpPr/>
          <p:nvPr/>
        </p:nvGrpSpPr>
        <p:grpSpPr>
          <a:xfrm>
            <a:off x="7026704" y="8699723"/>
            <a:ext cx="388978" cy="388978"/>
            <a:chOff x="0" y="0"/>
            <a:chExt cx="812800" cy="812800"/>
          </a:xfrm>
        </p:grpSpPr>
        <p:sp>
          <p:nvSpPr>
            <p:cNvPr id="487" name="Google Shape;487;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084" name="Picture 12">
            <a:extLst>
              <a:ext uri="{FF2B5EF4-FFF2-40B4-BE49-F238E27FC236}">
                <a16:creationId xmlns:a16="http://schemas.microsoft.com/office/drawing/2014/main" id="{4FBB568D-1693-4201-313F-6779BCF66841}"/>
              </a:ext>
            </a:extLst>
          </p:cNvPr>
          <p:cNvPicPr>
            <a:picLocks noChangeAspect="1" noChangeArrowheads="1"/>
          </p:cNvPicPr>
          <p:nvPr/>
        </p:nvPicPr>
        <p:blipFill>
          <a:blip r:embed="rId6"/>
          <a:srcRect/>
          <a:stretch/>
        </p:blipFill>
        <p:spPr bwMode="auto">
          <a:xfrm>
            <a:off x="0" y="2222008"/>
            <a:ext cx="6246338" cy="63561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blue and yellow snake logo&#10;&#10;Description automatically generated">
            <a:extLst>
              <a:ext uri="{FF2B5EF4-FFF2-40B4-BE49-F238E27FC236}">
                <a16:creationId xmlns:a16="http://schemas.microsoft.com/office/drawing/2014/main" id="{F7895F97-7835-C6BF-FE0D-F835FCAB126A}"/>
              </a:ext>
            </a:extLst>
          </p:cNvPr>
          <p:cNvPicPr>
            <a:picLocks noChangeAspect="1"/>
          </p:cNvPicPr>
          <p:nvPr/>
        </p:nvPicPr>
        <p:blipFill>
          <a:blip r:embed="rId7"/>
          <a:stretch>
            <a:fillRect/>
          </a:stretch>
        </p:blipFill>
        <p:spPr>
          <a:xfrm>
            <a:off x="6962495" y="4159799"/>
            <a:ext cx="1762007" cy="1369067"/>
          </a:xfrm>
          <a:prstGeom prst="rect">
            <a:avLst/>
          </a:prstGeom>
        </p:spPr>
      </p:pic>
      <p:pic>
        <p:nvPicPr>
          <p:cNvPr id="25" name="Picture 24" descr="A yellow shield with black text&#10;&#10;Description automatically generated">
            <a:extLst>
              <a:ext uri="{FF2B5EF4-FFF2-40B4-BE49-F238E27FC236}">
                <a16:creationId xmlns:a16="http://schemas.microsoft.com/office/drawing/2014/main" id="{89A9200E-2DED-1554-FBDF-C517713BAD82}"/>
              </a:ext>
            </a:extLst>
          </p:cNvPr>
          <p:cNvPicPr>
            <a:picLocks noChangeAspect="1"/>
          </p:cNvPicPr>
          <p:nvPr/>
        </p:nvPicPr>
        <p:blipFill>
          <a:blip r:embed="rId8"/>
          <a:stretch>
            <a:fillRect/>
          </a:stretch>
        </p:blipFill>
        <p:spPr>
          <a:xfrm>
            <a:off x="15694357" y="4122968"/>
            <a:ext cx="1762007" cy="1762007"/>
          </a:xfrm>
          <a:prstGeom prst="rect">
            <a:avLst/>
          </a:prstGeom>
        </p:spPr>
      </p:pic>
      <p:pic>
        <p:nvPicPr>
          <p:cNvPr id="27" name="Picture 26" descr="A logo of a software company&#10;&#10;Description automatically generated">
            <a:extLst>
              <a:ext uri="{FF2B5EF4-FFF2-40B4-BE49-F238E27FC236}">
                <a16:creationId xmlns:a16="http://schemas.microsoft.com/office/drawing/2014/main" id="{5542959F-BEF4-30AC-EB37-BCCDE2F23349}"/>
              </a:ext>
            </a:extLst>
          </p:cNvPr>
          <p:cNvPicPr>
            <a:picLocks noChangeAspect="1"/>
          </p:cNvPicPr>
          <p:nvPr/>
        </p:nvPicPr>
        <p:blipFill>
          <a:blip r:embed="rId9"/>
          <a:stretch>
            <a:fillRect/>
          </a:stretch>
        </p:blipFill>
        <p:spPr>
          <a:xfrm>
            <a:off x="13451109" y="4053834"/>
            <a:ext cx="1762007" cy="1762007"/>
          </a:xfrm>
          <a:prstGeom prst="rect">
            <a:avLst/>
          </a:prstGeom>
        </p:spPr>
      </p:pic>
      <p:pic>
        <p:nvPicPr>
          <p:cNvPr id="29" name="Picture 28" descr="A logo of a website&#10;&#10;Description automatically generated">
            <a:extLst>
              <a:ext uri="{FF2B5EF4-FFF2-40B4-BE49-F238E27FC236}">
                <a16:creationId xmlns:a16="http://schemas.microsoft.com/office/drawing/2014/main" id="{F612B5A4-6692-B352-330C-8F43E9817CC6}"/>
              </a:ext>
            </a:extLst>
          </p:cNvPr>
          <p:cNvPicPr>
            <a:picLocks noChangeAspect="1"/>
          </p:cNvPicPr>
          <p:nvPr/>
        </p:nvPicPr>
        <p:blipFill>
          <a:blip r:embed="rId10"/>
          <a:stretch>
            <a:fillRect/>
          </a:stretch>
        </p:blipFill>
        <p:spPr>
          <a:xfrm>
            <a:off x="11207861" y="3963330"/>
            <a:ext cx="1762007" cy="1762007"/>
          </a:xfrm>
          <a:prstGeom prst="rect">
            <a:avLst/>
          </a:prstGeom>
        </p:spPr>
      </p:pic>
      <p:pic>
        <p:nvPicPr>
          <p:cNvPr id="31" name="Picture 30" descr="A black background with a black square&#10;&#10;Description automatically generated with medium confidence">
            <a:extLst>
              <a:ext uri="{FF2B5EF4-FFF2-40B4-BE49-F238E27FC236}">
                <a16:creationId xmlns:a16="http://schemas.microsoft.com/office/drawing/2014/main" id="{568698A0-D506-93CE-3255-ABC839C372D8}"/>
              </a:ext>
            </a:extLst>
          </p:cNvPr>
          <p:cNvPicPr>
            <a:picLocks noChangeAspect="1"/>
          </p:cNvPicPr>
          <p:nvPr/>
        </p:nvPicPr>
        <p:blipFill>
          <a:blip r:embed="rId11"/>
          <a:stretch>
            <a:fillRect/>
          </a:stretch>
        </p:blipFill>
        <p:spPr>
          <a:xfrm>
            <a:off x="9144000" y="3915231"/>
            <a:ext cx="1858201" cy="1858201"/>
          </a:xfrm>
          <a:prstGeom prst="rect">
            <a:avLst/>
          </a:prstGeom>
        </p:spPr>
      </p:pic>
    </p:spTree>
    <p:extLst>
      <p:ext uri="{BB962C8B-B14F-4D97-AF65-F5344CB8AC3E}">
        <p14:creationId xmlns:p14="http://schemas.microsoft.com/office/powerpoint/2010/main" val="19775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ppt_w</p:attrName>
                                        </p:attrNameLst>
                                      </p:cBhvr>
                                      <p:tavLst>
                                        <p:tav tm="0">
                                          <p:val>
                                            <p:fltVal val="0"/>
                                          </p:val>
                                        </p:tav>
                                        <p:tav tm="100000">
                                          <p:val>
                                            <p:strVal val="#ppt_w"/>
                                          </p:val>
                                        </p:tav>
                                      </p:tavLst>
                                    </p:anim>
                                    <p:anim calcmode="lin" valueType="num">
                                      <p:cBhvr>
                                        <p:cTn id="15" dur="500" fill="hold"/>
                                        <p:tgtEl>
                                          <p:spTgt spid="31"/>
                                        </p:tgtEl>
                                        <p:attrNameLst>
                                          <p:attrName>ppt_h</p:attrName>
                                        </p:attrNameLst>
                                      </p:cBhvr>
                                      <p:tavLst>
                                        <p:tav tm="0">
                                          <p:val>
                                            <p:fltVal val="0"/>
                                          </p:val>
                                        </p:tav>
                                        <p:tav tm="100000">
                                          <p:val>
                                            <p:strVal val="#ppt_h"/>
                                          </p:val>
                                        </p:tav>
                                      </p:tavLst>
                                    </p:anim>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75"/>
                                        </p:tgtEl>
                                        <p:attrNameLst>
                                          <p:attrName>style.visibility</p:attrName>
                                        </p:attrNameLst>
                                      </p:cBhvr>
                                      <p:to>
                                        <p:strVal val="visible"/>
                                      </p:to>
                                    </p:set>
                                    <p:anim calcmode="lin" valueType="num">
                                      <p:cBhvr additive="base">
                                        <p:cTn id="42" dur="500" fill="hold"/>
                                        <p:tgtEl>
                                          <p:spTgt spid="475"/>
                                        </p:tgtEl>
                                        <p:attrNameLst>
                                          <p:attrName>ppt_x</p:attrName>
                                        </p:attrNameLst>
                                      </p:cBhvr>
                                      <p:tavLst>
                                        <p:tav tm="0">
                                          <p:val>
                                            <p:strVal val="#ppt_x"/>
                                          </p:val>
                                        </p:tav>
                                        <p:tav tm="100000">
                                          <p:val>
                                            <p:strVal val="#ppt_x"/>
                                          </p:val>
                                        </p:tav>
                                      </p:tavLst>
                                    </p:anim>
                                    <p:anim calcmode="lin" valueType="num">
                                      <p:cBhvr additive="base">
                                        <p:cTn id="43" dur="500" fill="hold"/>
                                        <p:tgtEl>
                                          <p:spTgt spid="4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0"/>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70"/>
        <p:cNvGrpSpPr/>
        <p:nvPr/>
      </p:nvGrpSpPr>
      <p:grpSpPr>
        <a:xfrm>
          <a:off x="0" y="0"/>
          <a:ext cx="0" cy="0"/>
          <a:chOff x="0" y="0"/>
          <a:chExt cx="0" cy="0"/>
        </a:xfrm>
      </p:grpSpPr>
      <p:sp>
        <p:nvSpPr>
          <p:cNvPr id="471" name="Google Shape;471;p26"/>
          <p:cNvSpPr/>
          <p:nvPr/>
        </p:nvSpPr>
        <p:spPr>
          <a:xfrm rot="1179566">
            <a:off x="5905933" y="-549195"/>
            <a:ext cx="3645359" cy="3494988"/>
          </a:xfrm>
          <a:custGeom>
            <a:avLst/>
            <a:gdLst/>
            <a:ahLst/>
            <a:cxnLst/>
            <a:rect l="l" t="t" r="r" b="b"/>
            <a:pathLst>
              <a:path w="3645359" h="3494988" extrusionOk="0">
                <a:moveTo>
                  <a:pt x="0" y="0"/>
                </a:moveTo>
                <a:lnTo>
                  <a:pt x="3645360" y="0"/>
                </a:lnTo>
                <a:lnTo>
                  <a:pt x="3645360" y="3494988"/>
                </a:lnTo>
                <a:lnTo>
                  <a:pt x="0" y="3494988"/>
                </a:lnTo>
                <a:lnTo>
                  <a:pt x="0" y="0"/>
                </a:lnTo>
                <a:close/>
              </a:path>
            </a:pathLst>
          </a:custGeom>
          <a:blipFill rotWithShape="1">
            <a:blip r:embed="rId3">
              <a:alphaModFix/>
            </a:blip>
            <a:stretch>
              <a:fillRect/>
            </a:stretch>
          </a:blipFill>
          <a:ln>
            <a:noFill/>
          </a:ln>
        </p:spPr>
        <p:txBody>
          <a:bodyPr/>
          <a:lstStyle/>
          <a:p>
            <a:endParaRPr lang="en-US"/>
          </a:p>
        </p:txBody>
      </p:sp>
      <p:sp>
        <p:nvSpPr>
          <p:cNvPr id="473" name="Google Shape;473;p26"/>
          <p:cNvSpPr/>
          <p:nvPr/>
        </p:nvSpPr>
        <p:spPr>
          <a:xfrm>
            <a:off x="16080165" y="711859"/>
            <a:ext cx="990392" cy="984989"/>
          </a:xfrm>
          <a:custGeom>
            <a:avLst/>
            <a:gdLst/>
            <a:ahLst/>
            <a:cxnLst/>
            <a:rect l="l" t="t" r="r" b="b"/>
            <a:pathLst>
              <a:path w="990392" h="984989" extrusionOk="0">
                <a:moveTo>
                  <a:pt x="0" y="0"/>
                </a:moveTo>
                <a:lnTo>
                  <a:pt x="990391" y="0"/>
                </a:lnTo>
                <a:lnTo>
                  <a:pt x="990391" y="984989"/>
                </a:lnTo>
                <a:lnTo>
                  <a:pt x="0" y="984989"/>
                </a:lnTo>
                <a:lnTo>
                  <a:pt x="0" y="0"/>
                </a:lnTo>
                <a:close/>
              </a:path>
            </a:pathLst>
          </a:custGeom>
          <a:blipFill rotWithShape="1">
            <a:blip r:embed="rId4">
              <a:alphaModFix/>
            </a:blip>
            <a:stretch>
              <a:fillRect/>
            </a:stretch>
          </a:blipFill>
          <a:ln>
            <a:noFill/>
          </a:ln>
        </p:spPr>
        <p:txBody>
          <a:bodyPr/>
          <a:lstStyle/>
          <a:p>
            <a:endParaRPr lang="en-US"/>
          </a:p>
        </p:txBody>
      </p:sp>
      <p:sp>
        <p:nvSpPr>
          <p:cNvPr id="474" name="Google Shape;474;p26"/>
          <p:cNvSpPr txBox="1"/>
          <p:nvPr/>
        </p:nvSpPr>
        <p:spPr>
          <a:xfrm>
            <a:off x="7660621" y="2482102"/>
            <a:ext cx="9884906" cy="9971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rgbClr val="FFD33B"/>
                </a:solidFill>
                <a:latin typeface="Black Ops One"/>
                <a:ea typeface="Black Ops One"/>
                <a:cs typeface="Black Ops One"/>
                <a:sym typeface="Black Ops One"/>
              </a:rPr>
              <a:t>Database Schema Design</a:t>
            </a:r>
            <a:endParaRPr sz="1000" dirty="0"/>
          </a:p>
        </p:txBody>
      </p:sp>
      <p:sp>
        <p:nvSpPr>
          <p:cNvPr id="475" name="Google Shape;475;p26"/>
          <p:cNvSpPr txBox="1"/>
          <p:nvPr/>
        </p:nvSpPr>
        <p:spPr>
          <a:xfrm>
            <a:off x="7843498" y="6719961"/>
            <a:ext cx="7751400" cy="123880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500" dirty="0">
                <a:solidFill>
                  <a:schemeClr val="bg1"/>
                </a:solidFill>
              </a:rPr>
              <a:t>Designed a database schema with 11 attributes and over 1.17 million rows.</a:t>
            </a:r>
          </a:p>
        </p:txBody>
      </p:sp>
      <p:sp>
        <p:nvSpPr>
          <p:cNvPr id="476" name="Google Shape;476;p26"/>
          <p:cNvSpPr/>
          <p:nvPr/>
        </p:nvSpPr>
        <p:spPr>
          <a:xfrm rot="-9862148">
            <a:off x="14916252" y="6854053"/>
            <a:ext cx="4255871" cy="4080317"/>
          </a:xfrm>
          <a:custGeom>
            <a:avLst/>
            <a:gdLst/>
            <a:ahLst/>
            <a:cxnLst/>
            <a:rect l="l" t="t" r="r" b="b"/>
            <a:pathLst>
              <a:path w="4255871" h="4080317" extrusionOk="0">
                <a:moveTo>
                  <a:pt x="0" y="0"/>
                </a:moveTo>
                <a:lnTo>
                  <a:pt x="4255872" y="0"/>
                </a:lnTo>
                <a:lnTo>
                  <a:pt x="4255872" y="4080317"/>
                </a:lnTo>
                <a:lnTo>
                  <a:pt x="0" y="4080317"/>
                </a:lnTo>
                <a:lnTo>
                  <a:pt x="0" y="0"/>
                </a:lnTo>
                <a:close/>
              </a:path>
            </a:pathLst>
          </a:custGeom>
          <a:blipFill rotWithShape="1">
            <a:blip r:embed="rId3">
              <a:alphaModFix/>
            </a:blip>
            <a:stretch>
              <a:fillRect/>
            </a:stretch>
          </a:blipFill>
          <a:ln>
            <a:noFill/>
          </a:ln>
        </p:spPr>
        <p:txBody>
          <a:bodyPr/>
          <a:lstStyle/>
          <a:p>
            <a:endParaRPr lang="en-US"/>
          </a:p>
        </p:txBody>
      </p:sp>
      <p:grpSp>
        <p:nvGrpSpPr>
          <p:cNvPr id="477" name="Google Shape;477;p26"/>
          <p:cNvGrpSpPr/>
          <p:nvPr/>
        </p:nvGrpSpPr>
        <p:grpSpPr>
          <a:xfrm>
            <a:off x="1473336" y="2616900"/>
            <a:ext cx="388978" cy="388978"/>
            <a:chOff x="0" y="0"/>
            <a:chExt cx="812800" cy="812800"/>
          </a:xfrm>
        </p:grpSpPr>
        <p:sp>
          <p:nvSpPr>
            <p:cNvPr id="478" name="Google Shape;478;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26"/>
          <p:cNvGrpSpPr/>
          <p:nvPr/>
        </p:nvGrpSpPr>
        <p:grpSpPr>
          <a:xfrm>
            <a:off x="7660621" y="517370"/>
            <a:ext cx="388978" cy="388978"/>
            <a:chOff x="0" y="0"/>
            <a:chExt cx="812800" cy="812800"/>
          </a:xfrm>
        </p:grpSpPr>
        <p:sp>
          <p:nvSpPr>
            <p:cNvPr id="481" name="Google Shape;481;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26"/>
          <p:cNvGrpSpPr/>
          <p:nvPr/>
        </p:nvGrpSpPr>
        <p:grpSpPr>
          <a:xfrm>
            <a:off x="17044188" y="9063811"/>
            <a:ext cx="388978" cy="388978"/>
            <a:chOff x="0" y="0"/>
            <a:chExt cx="812800" cy="812800"/>
          </a:xfrm>
        </p:grpSpPr>
        <p:sp>
          <p:nvSpPr>
            <p:cNvPr id="484" name="Google Shape;484;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6" name="Google Shape;486;p26"/>
          <p:cNvGrpSpPr/>
          <p:nvPr/>
        </p:nvGrpSpPr>
        <p:grpSpPr>
          <a:xfrm>
            <a:off x="7026704" y="8699723"/>
            <a:ext cx="388978" cy="388978"/>
            <a:chOff x="0" y="0"/>
            <a:chExt cx="812800" cy="812800"/>
          </a:xfrm>
        </p:grpSpPr>
        <p:sp>
          <p:nvSpPr>
            <p:cNvPr id="487" name="Google Shape;487;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descr="A logo with a dolphin in the middle&#10;&#10;Description automatically generated">
            <a:extLst>
              <a:ext uri="{FF2B5EF4-FFF2-40B4-BE49-F238E27FC236}">
                <a16:creationId xmlns:a16="http://schemas.microsoft.com/office/drawing/2014/main" id="{3FBBB3B4-1505-51A4-7E9C-BE9E34626F7A}"/>
              </a:ext>
            </a:extLst>
          </p:cNvPr>
          <p:cNvPicPr>
            <a:picLocks noChangeAspect="1"/>
          </p:cNvPicPr>
          <p:nvPr/>
        </p:nvPicPr>
        <p:blipFill>
          <a:blip r:embed="rId5"/>
          <a:stretch>
            <a:fillRect/>
          </a:stretch>
        </p:blipFill>
        <p:spPr>
          <a:xfrm>
            <a:off x="9111731" y="4154775"/>
            <a:ext cx="1636425" cy="1636425"/>
          </a:xfrm>
          <a:prstGeom prst="rect">
            <a:avLst/>
          </a:prstGeom>
        </p:spPr>
      </p:pic>
      <p:pic>
        <p:nvPicPr>
          <p:cNvPr id="4" name="Picture 3" descr="A blue and yellow snake logo&#10;&#10;Description automatically generated">
            <a:extLst>
              <a:ext uri="{FF2B5EF4-FFF2-40B4-BE49-F238E27FC236}">
                <a16:creationId xmlns:a16="http://schemas.microsoft.com/office/drawing/2014/main" id="{C7269ED2-F4C9-AF36-7D36-9DD54B4B47F3}"/>
              </a:ext>
            </a:extLst>
          </p:cNvPr>
          <p:cNvPicPr>
            <a:picLocks noChangeAspect="1"/>
          </p:cNvPicPr>
          <p:nvPr/>
        </p:nvPicPr>
        <p:blipFill>
          <a:blip r:embed="rId6"/>
          <a:stretch>
            <a:fillRect/>
          </a:stretch>
        </p:blipFill>
        <p:spPr>
          <a:xfrm>
            <a:off x="12266125" y="4297268"/>
            <a:ext cx="1762007" cy="1369067"/>
          </a:xfrm>
          <a:prstGeom prst="rect">
            <a:avLst/>
          </a:prstGeom>
        </p:spPr>
      </p:pic>
      <p:pic>
        <p:nvPicPr>
          <p:cNvPr id="6" name="Picture 5">
            <a:extLst>
              <a:ext uri="{FF2B5EF4-FFF2-40B4-BE49-F238E27FC236}">
                <a16:creationId xmlns:a16="http://schemas.microsoft.com/office/drawing/2014/main" id="{7A784E9E-E44B-EE38-CEF5-2B4BA7B6FE5E}"/>
              </a:ext>
            </a:extLst>
          </p:cNvPr>
          <p:cNvPicPr>
            <a:picLocks noChangeAspect="1"/>
          </p:cNvPicPr>
          <p:nvPr/>
        </p:nvPicPr>
        <p:blipFill>
          <a:blip r:embed="rId7"/>
          <a:stretch>
            <a:fillRect/>
          </a:stretch>
        </p:blipFill>
        <p:spPr>
          <a:xfrm>
            <a:off x="-14695" y="0"/>
            <a:ext cx="6360191" cy="10287000"/>
          </a:xfrm>
          <a:prstGeom prst="rect">
            <a:avLst/>
          </a:prstGeom>
        </p:spPr>
      </p:pic>
    </p:spTree>
    <p:extLst>
      <p:ext uri="{BB962C8B-B14F-4D97-AF65-F5344CB8AC3E}">
        <p14:creationId xmlns:p14="http://schemas.microsoft.com/office/powerpoint/2010/main" val="377247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75">
                                            <p:txEl>
                                              <p:pRg st="0" end="0"/>
                                            </p:txEl>
                                          </p:spTgt>
                                        </p:tgtEl>
                                        <p:attrNameLst>
                                          <p:attrName>style.visibility</p:attrName>
                                        </p:attrNameLst>
                                      </p:cBhvr>
                                      <p:to>
                                        <p:strVal val="visible"/>
                                      </p:to>
                                    </p:set>
                                    <p:anim calcmode="lin" valueType="num">
                                      <p:cBhvr additive="base">
                                        <p:cTn id="21" dur="500" fill="hold"/>
                                        <p:tgtEl>
                                          <p:spTgt spid="47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7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70"/>
        <p:cNvGrpSpPr/>
        <p:nvPr/>
      </p:nvGrpSpPr>
      <p:grpSpPr>
        <a:xfrm>
          <a:off x="0" y="0"/>
          <a:ext cx="0" cy="0"/>
          <a:chOff x="0" y="0"/>
          <a:chExt cx="0" cy="0"/>
        </a:xfrm>
      </p:grpSpPr>
      <p:sp>
        <p:nvSpPr>
          <p:cNvPr id="471" name="Google Shape;471;p26"/>
          <p:cNvSpPr/>
          <p:nvPr/>
        </p:nvSpPr>
        <p:spPr>
          <a:xfrm rot="1179566">
            <a:off x="5874409" y="-512729"/>
            <a:ext cx="3645359" cy="3494988"/>
          </a:xfrm>
          <a:custGeom>
            <a:avLst/>
            <a:gdLst/>
            <a:ahLst/>
            <a:cxnLst/>
            <a:rect l="l" t="t" r="r" b="b"/>
            <a:pathLst>
              <a:path w="3645359" h="3494988" extrusionOk="0">
                <a:moveTo>
                  <a:pt x="0" y="0"/>
                </a:moveTo>
                <a:lnTo>
                  <a:pt x="3645360" y="0"/>
                </a:lnTo>
                <a:lnTo>
                  <a:pt x="3645360" y="3494988"/>
                </a:lnTo>
                <a:lnTo>
                  <a:pt x="0" y="3494988"/>
                </a:lnTo>
                <a:lnTo>
                  <a:pt x="0" y="0"/>
                </a:lnTo>
                <a:close/>
              </a:path>
            </a:pathLst>
          </a:custGeom>
          <a:blipFill rotWithShape="1">
            <a:blip r:embed="rId4">
              <a:alphaModFix/>
            </a:blip>
            <a:stretch>
              <a:fillRect/>
            </a:stretch>
          </a:blipFill>
          <a:ln>
            <a:noFill/>
          </a:ln>
        </p:spPr>
        <p:txBody>
          <a:bodyPr/>
          <a:lstStyle/>
          <a:p>
            <a:endParaRPr lang="en-US"/>
          </a:p>
        </p:txBody>
      </p:sp>
      <p:sp>
        <p:nvSpPr>
          <p:cNvPr id="473" name="Google Shape;473;p26"/>
          <p:cNvSpPr/>
          <p:nvPr/>
        </p:nvSpPr>
        <p:spPr>
          <a:xfrm>
            <a:off x="16080165" y="711859"/>
            <a:ext cx="990392" cy="984989"/>
          </a:xfrm>
          <a:custGeom>
            <a:avLst/>
            <a:gdLst/>
            <a:ahLst/>
            <a:cxnLst/>
            <a:rect l="l" t="t" r="r" b="b"/>
            <a:pathLst>
              <a:path w="990392" h="984989" extrusionOk="0">
                <a:moveTo>
                  <a:pt x="0" y="0"/>
                </a:moveTo>
                <a:lnTo>
                  <a:pt x="990391" y="0"/>
                </a:lnTo>
                <a:lnTo>
                  <a:pt x="990391" y="984989"/>
                </a:lnTo>
                <a:lnTo>
                  <a:pt x="0" y="984989"/>
                </a:lnTo>
                <a:lnTo>
                  <a:pt x="0" y="0"/>
                </a:lnTo>
                <a:close/>
              </a:path>
            </a:pathLst>
          </a:custGeom>
          <a:blipFill rotWithShape="1">
            <a:blip r:embed="rId5">
              <a:alphaModFix/>
            </a:blip>
            <a:stretch>
              <a:fillRect/>
            </a:stretch>
          </a:blipFill>
          <a:ln>
            <a:noFill/>
          </a:ln>
        </p:spPr>
        <p:txBody>
          <a:bodyPr/>
          <a:lstStyle/>
          <a:p>
            <a:endParaRPr lang="en-US"/>
          </a:p>
        </p:txBody>
      </p:sp>
      <p:sp>
        <p:nvSpPr>
          <p:cNvPr id="474" name="Google Shape;474;p26"/>
          <p:cNvSpPr txBox="1"/>
          <p:nvPr/>
        </p:nvSpPr>
        <p:spPr>
          <a:xfrm>
            <a:off x="6865257" y="2616900"/>
            <a:ext cx="10680270" cy="9971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rgbClr val="FFD33B"/>
                </a:solidFill>
                <a:latin typeface="Black Ops One"/>
                <a:ea typeface="Black Ops One"/>
                <a:cs typeface="Black Ops One"/>
                <a:sym typeface="Black Ops One"/>
              </a:rPr>
              <a:t>Recommendation Algorithm</a:t>
            </a:r>
            <a:endParaRPr sz="1000" dirty="0"/>
          </a:p>
        </p:txBody>
      </p:sp>
      <p:sp>
        <p:nvSpPr>
          <p:cNvPr id="475" name="Google Shape;475;p26"/>
          <p:cNvSpPr txBox="1"/>
          <p:nvPr/>
        </p:nvSpPr>
        <p:spPr>
          <a:xfrm>
            <a:off x="7843498" y="6719961"/>
            <a:ext cx="7751400" cy="185820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500" dirty="0">
                <a:solidFill>
                  <a:schemeClr val="bg1"/>
                </a:solidFill>
              </a:rPr>
              <a:t>Implemented an algorithm based on user scores and Metacritic, with fallback to ChatGPT for ranking.</a:t>
            </a:r>
          </a:p>
        </p:txBody>
      </p:sp>
      <p:sp>
        <p:nvSpPr>
          <p:cNvPr id="476" name="Google Shape;476;p26"/>
          <p:cNvSpPr/>
          <p:nvPr/>
        </p:nvSpPr>
        <p:spPr>
          <a:xfrm rot="-9862148">
            <a:off x="14916252" y="6854053"/>
            <a:ext cx="4255871" cy="4080317"/>
          </a:xfrm>
          <a:custGeom>
            <a:avLst/>
            <a:gdLst/>
            <a:ahLst/>
            <a:cxnLst/>
            <a:rect l="l" t="t" r="r" b="b"/>
            <a:pathLst>
              <a:path w="4255871" h="4080317" extrusionOk="0">
                <a:moveTo>
                  <a:pt x="0" y="0"/>
                </a:moveTo>
                <a:lnTo>
                  <a:pt x="4255872" y="0"/>
                </a:lnTo>
                <a:lnTo>
                  <a:pt x="4255872" y="4080317"/>
                </a:lnTo>
                <a:lnTo>
                  <a:pt x="0" y="4080317"/>
                </a:lnTo>
                <a:lnTo>
                  <a:pt x="0" y="0"/>
                </a:lnTo>
                <a:close/>
              </a:path>
            </a:pathLst>
          </a:custGeom>
          <a:blipFill rotWithShape="1">
            <a:blip r:embed="rId4">
              <a:alphaModFix/>
            </a:blip>
            <a:stretch>
              <a:fillRect/>
            </a:stretch>
          </a:blipFill>
          <a:ln>
            <a:noFill/>
          </a:ln>
        </p:spPr>
        <p:txBody>
          <a:bodyPr/>
          <a:lstStyle/>
          <a:p>
            <a:endParaRPr lang="en-US"/>
          </a:p>
        </p:txBody>
      </p:sp>
      <p:grpSp>
        <p:nvGrpSpPr>
          <p:cNvPr id="477" name="Google Shape;477;p26"/>
          <p:cNvGrpSpPr/>
          <p:nvPr/>
        </p:nvGrpSpPr>
        <p:grpSpPr>
          <a:xfrm>
            <a:off x="1473336" y="2616900"/>
            <a:ext cx="388978" cy="388978"/>
            <a:chOff x="0" y="0"/>
            <a:chExt cx="812800" cy="812800"/>
          </a:xfrm>
        </p:grpSpPr>
        <p:sp>
          <p:nvSpPr>
            <p:cNvPr id="478" name="Google Shape;478;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26"/>
          <p:cNvGrpSpPr/>
          <p:nvPr/>
        </p:nvGrpSpPr>
        <p:grpSpPr>
          <a:xfrm>
            <a:off x="7660621" y="517370"/>
            <a:ext cx="388978" cy="388978"/>
            <a:chOff x="0" y="0"/>
            <a:chExt cx="812800" cy="812800"/>
          </a:xfrm>
        </p:grpSpPr>
        <p:sp>
          <p:nvSpPr>
            <p:cNvPr id="481" name="Google Shape;481;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26"/>
          <p:cNvGrpSpPr/>
          <p:nvPr/>
        </p:nvGrpSpPr>
        <p:grpSpPr>
          <a:xfrm>
            <a:off x="17044188" y="9063811"/>
            <a:ext cx="388978" cy="388978"/>
            <a:chOff x="0" y="0"/>
            <a:chExt cx="812800" cy="812800"/>
          </a:xfrm>
        </p:grpSpPr>
        <p:sp>
          <p:nvSpPr>
            <p:cNvPr id="484" name="Google Shape;484;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6" name="Google Shape;486;p26"/>
          <p:cNvGrpSpPr/>
          <p:nvPr/>
        </p:nvGrpSpPr>
        <p:grpSpPr>
          <a:xfrm>
            <a:off x="7026704" y="8699723"/>
            <a:ext cx="388978" cy="388978"/>
            <a:chOff x="0" y="0"/>
            <a:chExt cx="812800" cy="812800"/>
          </a:xfrm>
        </p:grpSpPr>
        <p:sp>
          <p:nvSpPr>
            <p:cNvPr id="487" name="Google Shape;487;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descr="A blue and yellow snake logo&#10;&#10;Description automatically generated">
            <a:extLst>
              <a:ext uri="{FF2B5EF4-FFF2-40B4-BE49-F238E27FC236}">
                <a16:creationId xmlns:a16="http://schemas.microsoft.com/office/drawing/2014/main" id="{C7269ED2-F4C9-AF36-7D36-9DD54B4B47F3}"/>
              </a:ext>
            </a:extLst>
          </p:cNvPr>
          <p:cNvPicPr>
            <a:picLocks noChangeAspect="1"/>
          </p:cNvPicPr>
          <p:nvPr/>
        </p:nvPicPr>
        <p:blipFill>
          <a:blip r:embed="rId6"/>
          <a:stretch>
            <a:fillRect/>
          </a:stretch>
        </p:blipFill>
        <p:spPr>
          <a:xfrm>
            <a:off x="7768834" y="4274973"/>
            <a:ext cx="1762007" cy="1369067"/>
          </a:xfrm>
          <a:prstGeom prst="rect">
            <a:avLst/>
          </a:prstGeom>
        </p:spPr>
      </p:pic>
      <p:pic>
        <p:nvPicPr>
          <p:cNvPr id="6" name="Picture 5">
            <a:extLst>
              <a:ext uri="{FF2B5EF4-FFF2-40B4-BE49-F238E27FC236}">
                <a16:creationId xmlns:a16="http://schemas.microsoft.com/office/drawing/2014/main" id="{7A784E9E-E44B-EE38-CEF5-2B4BA7B6FE5E}"/>
              </a:ext>
            </a:extLst>
          </p:cNvPr>
          <p:cNvPicPr>
            <a:picLocks noChangeAspect="1"/>
          </p:cNvPicPr>
          <p:nvPr/>
        </p:nvPicPr>
        <p:blipFill>
          <a:blip r:embed="rId7"/>
          <a:srcRect/>
          <a:stretch/>
        </p:blipFill>
        <p:spPr>
          <a:xfrm>
            <a:off x="0" y="2371725"/>
            <a:ext cx="5492583" cy="5543550"/>
          </a:xfrm>
          <a:prstGeom prst="rect">
            <a:avLst/>
          </a:prstGeom>
        </p:spPr>
      </p:pic>
      <p:pic>
        <p:nvPicPr>
          <p:cNvPr id="2" name="Picture 1" descr="A black background with a black square&#10;&#10;Description automatically generated with medium confidence">
            <a:extLst>
              <a:ext uri="{FF2B5EF4-FFF2-40B4-BE49-F238E27FC236}">
                <a16:creationId xmlns:a16="http://schemas.microsoft.com/office/drawing/2014/main" id="{6D58FF94-F3F6-5D49-02F6-63097AA40B61}"/>
              </a:ext>
            </a:extLst>
          </p:cNvPr>
          <p:cNvPicPr>
            <a:picLocks noChangeAspect="1"/>
          </p:cNvPicPr>
          <p:nvPr/>
        </p:nvPicPr>
        <p:blipFill>
          <a:blip r:embed="rId8"/>
          <a:stretch>
            <a:fillRect/>
          </a:stretch>
        </p:blipFill>
        <p:spPr>
          <a:xfrm>
            <a:off x="10508343" y="3977903"/>
            <a:ext cx="1858201" cy="1858201"/>
          </a:xfrm>
          <a:prstGeom prst="rect">
            <a:avLst/>
          </a:prstGeom>
        </p:spPr>
      </p:pic>
      <p:pic>
        <p:nvPicPr>
          <p:cNvPr id="14" name="Picture 13" descr="A green square with white lines&#10;&#10;Description automatically generated">
            <a:extLst>
              <a:ext uri="{FF2B5EF4-FFF2-40B4-BE49-F238E27FC236}">
                <a16:creationId xmlns:a16="http://schemas.microsoft.com/office/drawing/2014/main" id="{A185C7E3-9CB7-B190-8B67-ADEBC326F44B}"/>
              </a:ext>
            </a:extLst>
          </p:cNvPr>
          <p:cNvPicPr>
            <a:picLocks noChangeAspect="1"/>
          </p:cNvPicPr>
          <p:nvPr/>
        </p:nvPicPr>
        <p:blipFill>
          <a:blip r:embed="rId9"/>
          <a:stretch>
            <a:fillRect/>
          </a:stretch>
        </p:blipFill>
        <p:spPr>
          <a:xfrm>
            <a:off x="13077447" y="3736957"/>
            <a:ext cx="2351237" cy="2351237"/>
          </a:xfrm>
          <a:prstGeom prst="rect">
            <a:avLst/>
          </a:prstGeom>
        </p:spPr>
      </p:pic>
    </p:spTree>
    <p:extLst>
      <p:ext uri="{BB962C8B-B14F-4D97-AF65-F5344CB8AC3E}">
        <p14:creationId xmlns:p14="http://schemas.microsoft.com/office/powerpoint/2010/main" val="224246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75">
                                            <p:txEl>
                                              <p:pRg st="0" end="0"/>
                                            </p:txEl>
                                          </p:spTgt>
                                        </p:tgtEl>
                                        <p:attrNameLst>
                                          <p:attrName>style.visibility</p:attrName>
                                        </p:attrNameLst>
                                      </p:cBhvr>
                                      <p:to>
                                        <p:strVal val="visible"/>
                                      </p:to>
                                    </p:set>
                                    <p:anim calcmode="lin" valueType="num">
                                      <p:cBhvr additive="base">
                                        <p:cTn id="28" dur="500" fill="hold"/>
                                        <p:tgtEl>
                                          <p:spTgt spid="47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7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a3e14a8-bee3-4f13-858e-fb79ff9e59f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632B1FFA39B8F48BDB19325C0977EEE" ma:contentTypeVersion="8" ma:contentTypeDescription="Create a new document." ma:contentTypeScope="" ma:versionID="1b316640b0a6e4f8d5c78050979a92a1">
  <xsd:schema xmlns:xsd="http://www.w3.org/2001/XMLSchema" xmlns:xs="http://www.w3.org/2001/XMLSchema" xmlns:p="http://schemas.microsoft.com/office/2006/metadata/properties" xmlns:ns3="da3e14a8-bee3-4f13-858e-fb79ff9e59fd" xmlns:ns4="88145a05-677d-48b6-9800-dd5c2f19772d" targetNamespace="http://schemas.microsoft.com/office/2006/metadata/properties" ma:root="true" ma:fieldsID="19881c60f8fb956581c1229616879ad6" ns3:_="" ns4:_="">
    <xsd:import namespace="da3e14a8-bee3-4f13-858e-fb79ff9e59fd"/>
    <xsd:import namespace="88145a05-677d-48b6-9800-dd5c2f19772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3e14a8-bee3-4f13-858e-fb79ff9e59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145a05-677d-48b6-9800-dd5c2f19772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292671-7271-4F19-87A4-DD587CA016EF}">
  <ds:schemaRefs>
    <ds:schemaRef ds:uri="http://purl.org/dc/dcmitype/"/>
    <ds:schemaRef ds:uri="da3e14a8-bee3-4f13-858e-fb79ff9e59fd"/>
    <ds:schemaRef ds:uri="http://schemas.microsoft.com/office/2006/metadata/properties"/>
    <ds:schemaRef ds:uri="http://schemas.microsoft.com/office/2006/documentManagement/types"/>
    <ds:schemaRef ds:uri="http://purl.org/dc/elements/1.1/"/>
    <ds:schemaRef ds:uri="http://purl.org/dc/terms/"/>
    <ds:schemaRef ds:uri="88145a05-677d-48b6-9800-dd5c2f19772d"/>
    <ds:schemaRef ds:uri="http://www.w3.org/XML/1998/namespac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8247D945-982B-4637-8F83-F9A1333B64EF}">
  <ds:schemaRefs>
    <ds:schemaRef ds:uri="http://schemas.microsoft.com/sharepoint/v3/contenttype/forms"/>
  </ds:schemaRefs>
</ds:datastoreItem>
</file>

<file path=customXml/itemProps3.xml><?xml version="1.0" encoding="utf-8"?>
<ds:datastoreItem xmlns:ds="http://schemas.openxmlformats.org/officeDocument/2006/customXml" ds:itemID="{BF3D4343-9C5D-48E9-8456-04D85F4926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3e14a8-bee3-4f13-858e-fb79ff9e59fd"/>
    <ds:schemaRef ds:uri="88145a05-677d-48b6-9800-dd5c2f1977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5503</TotalTime>
  <Words>2035</Words>
  <Application>Microsoft Office PowerPoint</Application>
  <PresentationFormat>Custom</PresentationFormat>
  <Paragraphs>100</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Arial</vt:lpstr>
      <vt:lpstr>Slabo 27px</vt:lpstr>
      <vt:lpstr>Black Ops One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owolabi damilola</dc:creator>
  <cp:lastModifiedBy>Owolabi, Oluwadamilola</cp:lastModifiedBy>
  <cp:revision>4</cp:revision>
  <dcterms:modified xsi:type="dcterms:W3CDTF">2024-07-30T04:49:23Z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0x010100C632B1FFA39B8F48BDB19325C0977EEE</vt:lpwstr>
  </property>
</Properties>
</file>